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90" r:id="rId2"/>
    <p:sldId id="291" r:id="rId3"/>
    <p:sldId id="286" r:id="rId4"/>
    <p:sldId id="281" r:id="rId5"/>
    <p:sldId id="293" r:id="rId6"/>
    <p:sldId id="294" r:id="rId7"/>
    <p:sldId id="257" r:id="rId8"/>
    <p:sldId id="258" r:id="rId9"/>
    <p:sldId id="260" r:id="rId10"/>
    <p:sldId id="283" r:id="rId11"/>
    <p:sldId id="285" r:id="rId12"/>
    <p:sldId id="262" r:id="rId13"/>
    <p:sldId id="295" r:id="rId14"/>
    <p:sldId id="274" r:id="rId15"/>
    <p:sldId id="270" r:id="rId16"/>
    <p:sldId id="268" r:id="rId17"/>
    <p:sldId id="267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pDhNp7znJicBrvv+/gocQ==" hashData="1iansf/HghQR+XtI4xUIOExUTIA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CFC"/>
    <a:srgbClr val="E2F7F7"/>
    <a:srgbClr val="94CE10"/>
    <a:srgbClr val="84C111"/>
    <a:srgbClr val="79BC11"/>
    <a:srgbClr val="77B811"/>
    <a:srgbClr val="FFFF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120" y="-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5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6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7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7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2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2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0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0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4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0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04/06/20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6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04/06/20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nti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guidance-formation.org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euroguidance-formation.org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" y="4050685"/>
            <a:ext cx="1266481" cy="16756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21343" y="2372648"/>
            <a:ext cx="8270994" cy="384532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fr-FR" dirty="0" smtClean="0">
                <a:solidFill>
                  <a:srgbClr val="595959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Online training </a:t>
            </a:r>
            <a:r>
              <a:rPr lang="fr-FR" sz="5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platform</a:t>
            </a:r>
            <a:r>
              <a:rPr lang="fr-FR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on    </a:t>
            </a:r>
            <a:r>
              <a:rPr lang="fr-FR" sz="5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Mobility</a:t>
            </a:r>
            <a:r>
              <a:rPr lang="fr-FR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in Guidance    </a:t>
            </a:r>
            <a:r>
              <a:rPr lang="fr-FR" sz="5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activities</a:t>
            </a:r>
            <a:endParaRPr lang="fr-FR" sz="5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5" y="209350"/>
            <a:ext cx="707475" cy="75543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9907" y="5961875"/>
            <a:ext cx="2575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Workshop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5th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June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2020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2758" y="970715"/>
            <a:ext cx="607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94CE10"/>
                </a:solidFill>
                <a:latin typeface="Avenir Book"/>
                <a:cs typeface="Avenir Book"/>
              </a:rPr>
              <a:t>France</a:t>
            </a:r>
            <a:endParaRPr lang="fr-FR" sz="1100" dirty="0">
              <a:solidFill>
                <a:srgbClr val="94CE10"/>
              </a:solidFill>
              <a:latin typeface="Avenir Book"/>
              <a:cs typeface="Avenir Book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61" y="212923"/>
            <a:ext cx="2553884" cy="28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7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2" y="392708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368099"/>
                </a:solidFill>
              </a:rPr>
              <a:t>Small Group Discussion</a:t>
            </a:r>
            <a:r>
              <a:rPr lang="fr-FR" dirty="0" smtClean="0">
                <a:solidFill>
                  <a:srgbClr val="368099"/>
                </a:solidFill>
              </a:rPr>
              <a:t/>
            </a:r>
            <a:br>
              <a:rPr lang="fr-FR" dirty="0" smtClean="0">
                <a:solidFill>
                  <a:srgbClr val="368099"/>
                </a:solidFill>
              </a:rPr>
            </a:br>
            <a:r>
              <a:rPr lang="fr-FR" dirty="0">
                <a:solidFill>
                  <a:srgbClr val="368099"/>
                </a:solidFill>
              </a:rPr>
              <a:t>7</a:t>
            </a:r>
            <a:r>
              <a:rPr lang="fr-FR" dirty="0" smtClean="0">
                <a:solidFill>
                  <a:srgbClr val="368099"/>
                </a:solidFill>
              </a:rPr>
              <a:t> minutes…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8709" y="2485561"/>
            <a:ext cx="10573367" cy="312420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your opinion, what are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important topics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addressed in a training for guidance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professionals on mobility issues?</a:t>
            </a:r>
          </a:p>
          <a:p>
            <a:pPr lvl="1"/>
            <a:endParaRPr lang="en-US" dirty="0"/>
          </a:p>
        </p:txBody>
      </p:sp>
      <p:pic>
        <p:nvPicPr>
          <p:cNvPr id="4" name="Imag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1411552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open a new tab and go to </a:t>
            </a:r>
            <a:r>
              <a:rPr lang="en-US" dirty="0" smtClean="0">
                <a:hlinkClick r:id="rId2"/>
              </a:rPr>
              <a:t>www.menti.com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2221" y="3211312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code </a:t>
            </a: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28 70 21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36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34864"/>
            <a:ext cx="10018713" cy="1159820"/>
          </a:xfrm>
        </p:spPr>
        <p:txBody>
          <a:bodyPr/>
          <a:lstStyle/>
          <a:p>
            <a:r>
              <a:rPr lang="fr-FR" dirty="0" err="1" smtClean="0">
                <a:solidFill>
                  <a:srgbClr val="368099"/>
                </a:solidFill>
              </a:rPr>
              <a:t>What</a:t>
            </a:r>
            <a:r>
              <a:rPr lang="fr-FR" dirty="0" smtClean="0">
                <a:solidFill>
                  <a:srgbClr val="368099"/>
                </a:solidFill>
              </a:rPr>
              <a:t> content ?</a:t>
            </a:r>
            <a:endParaRPr lang="fr-FR" dirty="0">
              <a:solidFill>
                <a:srgbClr val="36809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23" y="1739796"/>
            <a:ext cx="7235693" cy="48206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58243" y="2274363"/>
            <a:ext cx="153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endParaRPr lang="fr-FR" dirty="0">
              <a:solidFill>
                <a:srgbClr val="00804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26024" y="2298065"/>
            <a:ext cx="206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fr-FR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dirty="0" err="1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fr-FR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 smtClean="0">
              <a:solidFill>
                <a:srgbClr val="00804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dirty="0">
              <a:solidFill>
                <a:srgbClr val="00804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400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ECTS, </a:t>
            </a:r>
            <a:r>
              <a:rPr lang="fr-FR" sz="1400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Erasmus+, </a:t>
            </a:r>
            <a:r>
              <a:rPr lang="fr-FR" sz="1400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Europass, </a:t>
            </a:r>
            <a:r>
              <a:rPr lang="fr-FR" sz="1400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...)</a:t>
            </a:r>
            <a:endParaRPr lang="fr-FR" sz="1400" dirty="0">
              <a:solidFill>
                <a:srgbClr val="008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39650" y="4501380"/>
            <a:ext cx="1890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kinds</a:t>
            </a:r>
            <a:r>
              <a:rPr lang="fr-FR" dirty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</a:t>
            </a:r>
            <a:r>
              <a:rPr lang="fr-FR" dirty="0" err="1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endParaRPr lang="fr-FR" dirty="0">
              <a:solidFill>
                <a:srgbClr val="00804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78286" y="4992691"/>
            <a:ext cx="221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guidance and </a:t>
            </a:r>
            <a:r>
              <a:rPr lang="fr-FR" dirty="0" err="1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fr-FR" dirty="0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008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counselling</a:t>
            </a:r>
            <a:endParaRPr lang="fr-FR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2" y="211271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68099"/>
                </a:solidFill>
              </a:rPr>
              <a:t>Learning </a:t>
            </a:r>
            <a:r>
              <a:rPr lang="fr-FR" dirty="0" err="1" smtClean="0">
                <a:solidFill>
                  <a:srgbClr val="368099"/>
                </a:solidFill>
              </a:rPr>
              <a:t>outcomes</a:t>
            </a:r>
            <a:r>
              <a:rPr lang="fr-FR" dirty="0" smtClean="0">
                <a:solidFill>
                  <a:srgbClr val="368099"/>
                </a:solidFill>
              </a:rPr>
              <a:t> 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1832" y="1912801"/>
            <a:ext cx="10018713" cy="395344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 by the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Open Badges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60000"/>
              </a:lnSpc>
              <a:buSzPct val="80000"/>
              <a:buFont typeface="Wingdings" charset="2"/>
              <a:buChar char="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for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module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60000"/>
              </a:lnSpc>
              <a:buSzPct val="80000"/>
              <a:buFont typeface="Wingdings" charset="2"/>
              <a:buChar char="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for all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pic>
        <p:nvPicPr>
          <p:cNvPr id="6" name="Image 5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674" y="485830"/>
            <a:ext cx="1669706" cy="16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161" y="-190499"/>
            <a:ext cx="10018713" cy="1386254"/>
          </a:xfrm>
        </p:spPr>
        <p:txBody>
          <a:bodyPr>
            <a:normAutofit/>
          </a:bodyPr>
          <a:lstStyle/>
          <a:p>
            <a:r>
              <a:rPr lang="fr-FR" sz="4800" dirty="0" err="1" smtClean="0">
                <a:solidFill>
                  <a:srgbClr val="368099"/>
                </a:solidFill>
              </a:rPr>
              <a:t>Let’s</a:t>
            </a:r>
            <a:r>
              <a:rPr lang="fr-FR" sz="4800" dirty="0" smtClean="0">
                <a:solidFill>
                  <a:srgbClr val="368099"/>
                </a:solidFill>
              </a:rPr>
              <a:t> test the </a:t>
            </a:r>
            <a:r>
              <a:rPr lang="fr-FR" sz="4800" dirty="0" err="1" smtClean="0">
                <a:solidFill>
                  <a:srgbClr val="368099"/>
                </a:solidFill>
              </a:rPr>
              <a:t>platform</a:t>
            </a:r>
            <a:endParaRPr lang="fr-FR" sz="4800" dirty="0">
              <a:solidFill>
                <a:srgbClr val="368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2019885"/>
            <a:ext cx="10018713" cy="3124201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1972"/>
            <a:ext cx="9856564" cy="393071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73758" y="2007930"/>
            <a:ext cx="14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368099"/>
                </a:solidFill>
              </a:rPr>
              <a:t>C</a:t>
            </a:r>
            <a:r>
              <a:rPr lang="fr-FR" dirty="0" err="1" smtClean="0">
                <a:solidFill>
                  <a:srgbClr val="368099"/>
                </a:solidFill>
              </a:rPr>
              <a:t>hoose</a:t>
            </a:r>
            <a:r>
              <a:rPr lang="fr-FR" dirty="0" smtClean="0">
                <a:solidFill>
                  <a:srgbClr val="368099"/>
                </a:solidFill>
              </a:rPr>
              <a:t> « English »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20444" y="1229262"/>
            <a:ext cx="229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account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9108851">
            <a:off x="8228324" y="1758080"/>
            <a:ext cx="1439079" cy="1606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0800000">
            <a:off x="9727085" y="2163294"/>
            <a:ext cx="1074584" cy="181440"/>
          </a:xfrm>
          <a:prstGeom prst="rightArrow">
            <a:avLst/>
          </a:prstGeom>
          <a:solidFill>
            <a:srgbClr val="97CADA"/>
          </a:solidFill>
          <a:ln>
            <a:solidFill>
              <a:srgbClr val="97C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88486" y="6103814"/>
            <a:ext cx="5310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hlinkClick r:id="rId3"/>
              </a:rPr>
              <a:t>www.euroguidance-formation.org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3" name="Image 12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8267" y="197314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Evolution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improvement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zones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7385" y="1775227"/>
            <a:ext cx="10018713" cy="464759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modules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online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French Ministry of Education :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hybrid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courses setting for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guidance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counsellors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virtual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inside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module :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webinar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more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topics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Transnational courses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French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EG countries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translation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for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pic>
        <p:nvPicPr>
          <p:cNvPr id="5" name="Imag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9878" y="2395429"/>
            <a:ext cx="10032961" cy="3362262"/>
          </a:xfrm>
          <a:solidFill>
            <a:srgbClr val="368099"/>
          </a:solidFill>
        </p:spPr>
        <p:txBody>
          <a:bodyPr/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fr-FR" dirty="0" smtClean="0">
                <a:solidFill>
                  <a:schemeClr val="bg1"/>
                </a:solidFill>
              </a:rPr>
              <a:t>An English </a:t>
            </a:r>
            <a:r>
              <a:rPr lang="fr-FR" dirty="0" err="1" smtClean="0">
                <a:solidFill>
                  <a:schemeClr val="bg1"/>
                </a:solidFill>
              </a:rPr>
              <a:t>translated</a:t>
            </a:r>
            <a:r>
              <a:rPr lang="fr-FR" dirty="0" smtClean="0">
                <a:solidFill>
                  <a:schemeClr val="bg1"/>
                </a:solidFill>
              </a:rPr>
              <a:t> course :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1"/>
                </a:solidFill>
              </a:rPr>
              <a:t>         </a:t>
            </a:r>
            <a:r>
              <a:rPr lang="fr-FR" b="1" dirty="0" err="1" smtClean="0">
                <a:solidFill>
                  <a:schemeClr val="bg1"/>
                </a:solidFill>
              </a:rPr>
              <a:t>Mobility</a:t>
            </a:r>
            <a:r>
              <a:rPr lang="fr-FR" b="1" dirty="0" smtClean="0">
                <a:solidFill>
                  <a:schemeClr val="bg1"/>
                </a:solidFill>
              </a:rPr>
              <a:t> &amp; Guidance </a:t>
            </a:r>
            <a:r>
              <a:rPr lang="fr-FR" b="1" dirty="0" err="1" smtClean="0">
                <a:solidFill>
                  <a:schemeClr val="bg1"/>
                </a:solidFill>
              </a:rPr>
              <a:t>Counselling</a:t>
            </a:r>
            <a:endParaRPr lang="fr-FR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fr-FR" b="1" dirty="0" smtClean="0">
                <a:solidFill>
                  <a:schemeClr val="bg1"/>
                </a:solidFill>
              </a:rPr>
              <a:t>       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www.euroguidance-formation.org</a:t>
            </a: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528" cy="175259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Invitation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25" y="1114871"/>
            <a:ext cx="763979" cy="815774"/>
          </a:xfrm>
          <a:prstGeom prst="rect">
            <a:avLst/>
          </a:prstGeom>
        </p:spPr>
      </p:pic>
      <p:pic>
        <p:nvPicPr>
          <p:cNvPr id="6" name="Image 5" descr="Capture d’écran 2020-05-29 à 11.0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17" y="2121255"/>
            <a:ext cx="2700391" cy="32724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Image 9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2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pic>
        <p:nvPicPr>
          <p:cNvPr id="7" name="Image 6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  <p:pic>
        <p:nvPicPr>
          <p:cNvPr id="11" name="Espace réservé du contenu 10" descr="kisspng-virtual-community-5aec00471b5803.041127731525416007112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7788" b="12944"/>
          <a:stretch/>
        </p:blipFill>
        <p:spPr>
          <a:xfrm>
            <a:off x="2371523" y="99621"/>
            <a:ext cx="8261001" cy="6544858"/>
          </a:xfrm>
        </p:spPr>
      </p:pic>
      <p:sp>
        <p:nvSpPr>
          <p:cNvPr id="12" name="Ellipse 11"/>
          <p:cNvSpPr/>
          <p:nvPr/>
        </p:nvSpPr>
        <p:spPr>
          <a:xfrm>
            <a:off x="2967217" y="1719417"/>
            <a:ext cx="1101466" cy="10001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681901" y="3579996"/>
            <a:ext cx="1101466" cy="10001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8166133" y="3388950"/>
            <a:ext cx="1101466" cy="10001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9116535" y="3563825"/>
            <a:ext cx="1101466" cy="10001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2655" y="2180175"/>
            <a:ext cx="5473615" cy="169694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fr-FR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questions?</a:t>
            </a:r>
            <a:endParaRPr lang="fr-FR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9391234" y="1692008"/>
            <a:ext cx="1101466" cy="10001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429370" y="3933305"/>
            <a:ext cx="886581" cy="78803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8" y="366860"/>
            <a:ext cx="1378338" cy="15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1207" y="2168937"/>
            <a:ext cx="9516024" cy="2337508"/>
          </a:xfrm>
          <a:noFill/>
          <a:ln>
            <a:noFill/>
          </a:ln>
        </p:spPr>
        <p:txBody>
          <a:bodyPr>
            <a:prstTxWarp prst="textArchUp">
              <a:avLst>
                <a:gd name="adj" fmla="val 10900630"/>
              </a:avLst>
            </a:prstTxWarp>
          </a:bodyPr>
          <a:lstStyle/>
          <a:p>
            <a:r>
              <a:rPr lang="fr-FR" b="1" dirty="0" err="1" smtClean="0">
                <a:solidFill>
                  <a:schemeClr val="bg2"/>
                </a:solidFill>
                <a:latin typeface="Arial Rounded MT Bold"/>
                <a:cs typeface="Arial Rounded MT Bold"/>
              </a:rPr>
              <a:t>Thank</a:t>
            </a:r>
            <a:r>
              <a:rPr lang="fr-FR" b="1" dirty="0" smtClean="0">
                <a:solidFill>
                  <a:schemeClr val="bg2"/>
                </a:solidFill>
                <a:latin typeface="Arial Rounded MT Bold"/>
                <a:cs typeface="Arial Rounded MT Bold"/>
              </a:rPr>
              <a:t> </a:t>
            </a:r>
            <a:r>
              <a:rPr lang="fr-FR" b="1" dirty="0" err="1" smtClean="0">
                <a:solidFill>
                  <a:schemeClr val="bg2"/>
                </a:solidFill>
                <a:latin typeface="Arial Rounded MT Bold"/>
                <a:cs typeface="Arial Rounded MT Bold"/>
              </a:rPr>
              <a:t>you</a:t>
            </a:r>
            <a:r>
              <a:rPr lang="fr-FR" b="1" dirty="0" smtClean="0">
                <a:solidFill>
                  <a:schemeClr val="bg2"/>
                </a:solidFill>
                <a:latin typeface="Arial Rounded MT Bold"/>
                <a:cs typeface="Arial Rounded MT Bold"/>
              </a:rPr>
              <a:t> for </a:t>
            </a:r>
            <a:r>
              <a:rPr lang="fr-FR" b="1" dirty="0" err="1" smtClean="0">
                <a:solidFill>
                  <a:schemeClr val="bg2"/>
                </a:solidFill>
                <a:latin typeface="Arial Rounded MT Bold"/>
                <a:cs typeface="Arial Rounded MT Bold"/>
              </a:rPr>
              <a:t>your</a:t>
            </a:r>
            <a:r>
              <a:rPr lang="fr-FR" b="1" dirty="0" smtClean="0">
                <a:solidFill>
                  <a:schemeClr val="bg2"/>
                </a:solidFill>
                <a:latin typeface="Arial Rounded MT Bold"/>
                <a:cs typeface="Arial Rounded MT Bold"/>
              </a:rPr>
              <a:t> participation !</a:t>
            </a:r>
            <a:endParaRPr lang="fr-FR" b="1" dirty="0">
              <a:solidFill>
                <a:schemeClr val="bg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pic>
        <p:nvPicPr>
          <p:cNvPr id="5" name="Imag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7154" t="3232" r="18962" b="4127"/>
          <a:stretch/>
        </p:blipFill>
        <p:spPr>
          <a:xfrm>
            <a:off x="5068995" y="2857553"/>
            <a:ext cx="2495159" cy="24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8" y="366860"/>
            <a:ext cx="1378338" cy="15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45362" y="1360433"/>
            <a:ext cx="7092096" cy="4574440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fr-FR" dirty="0" err="1" smtClean="0">
                <a:solidFill>
                  <a:srgbClr val="008040"/>
                </a:solidFill>
                <a:latin typeface="Arial"/>
                <a:cs typeface="Arial"/>
              </a:rPr>
              <a:t>iscover</a:t>
            </a:r>
            <a: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  <a:t/>
            </a:r>
            <a:b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</a:br>
            <a:r>
              <a:rPr lang="fr-FR" dirty="0" err="1" smtClean="0">
                <a:solidFill>
                  <a:srgbClr val="C5BF22"/>
                </a:solidFill>
                <a:latin typeface="Arial"/>
                <a:cs typeface="Arial"/>
              </a:rPr>
              <a:t>IN</a:t>
            </a:r>
            <a:r>
              <a:rPr lang="fr-FR" dirty="0" err="1" smtClean="0">
                <a:solidFill>
                  <a:srgbClr val="008040"/>
                </a:solidFill>
                <a:latin typeface="Arial"/>
                <a:cs typeface="Arial"/>
              </a:rPr>
              <a:t>form</a:t>
            </a:r>
            <a: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  <a:t/>
            </a:r>
            <a:b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</a:br>
            <a:r>
              <a:rPr lang="fr-FR" dirty="0" err="1" smtClean="0">
                <a:solidFill>
                  <a:srgbClr val="C5BF22"/>
                </a:solidFill>
                <a:latin typeface="Arial"/>
                <a:cs typeface="Arial"/>
              </a:rPr>
              <a:t>A</a:t>
            </a:r>
            <a:r>
              <a:rPr lang="fr-FR" dirty="0" err="1" smtClean="0">
                <a:solidFill>
                  <a:srgbClr val="008040"/>
                </a:solidFill>
                <a:latin typeface="Arial"/>
                <a:cs typeface="Arial"/>
              </a:rPr>
              <a:t>ccompany</a:t>
            </a:r>
            <a: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  <a:t> Support </a:t>
            </a:r>
            <a:r>
              <a:rPr lang="fr-FR" dirty="0" err="1" smtClean="0">
                <a:solidFill>
                  <a:srgbClr val="C5BF22"/>
                </a:solidFill>
                <a:latin typeface="Arial"/>
                <a:cs typeface="Arial"/>
              </a:rPr>
              <a:t>M</a:t>
            </a:r>
            <a:r>
              <a:rPr lang="fr-FR" dirty="0" err="1" smtClean="0">
                <a:solidFill>
                  <a:srgbClr val="008040"/>
                </a:solidFill>
                <a:latin typeface="Arial"/>
                <a:cs typeface="Arial"/>
              </a:rPr>
              <a:t>obility</a:t>
            </a:r>
            <a: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  <a:t/>
            </a:r>
            <a:b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</a:br>
            <a:r>
              <a:rPr lang="fr-FR" dirty="0" smtClean="0">
                <a:solidFill>
                  <a:srgbClr val="C5BF22"/>
                </a:solidFill>
                <a:latin typeface="Arial"/>
                <a:cs typeface="Arial"/>
              </a:rPr>
              <a:t>O</a:t>
            </a:r>
            <a:r>
              <a:rPr lang="fr-FR" dirty="0" smtClean="0">
                <a:solidFill>
                  <a:srgbClr val="008040"/>
                </a:solidFill>
                <a:latin typeface="Arial"/>
                <a:cs typeface="Arial"/>
              </a:rPr>
              <a:t>rientation</a:t>
            </a:r>
            <a:endParaRPr lang="fr-FR" dirty="0">
              <a:solidFill>
                <a:srgbClr val="008040"/>
              </a:solidFill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36" y="1569722"/>
            <a:ext cx="2177108" cy="24070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5" y="209350"/>
            <a:ext cx="707475" cy="755439"/>
          </a:xfrm>
          <a:prstGeom prst="rect">
            <a:avLst/>
          </a:prstGeom>
        </p:spPr>
      </p:pic>
      <p:pic>
        <p:nvPicPr>
          <p:cNvPr id="12" name="Image 11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" y="4050685"/>
            <a:ext cx="1266481" cy="167565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9907" y="5961875"/>
            <a:ext cx="2575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Workshop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5th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June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2020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88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93" y="601621"/>
            <a:ext cx="7424403" cy="478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/>
          <p:cNvSpPr txBox="1"/>
          <p:nvPr/>
        </p:nvSpPr>
        <p:spPr>
          <a:xfrm>
            <a:off x="6969824" y="5510077"/>
            <a:ext cx="296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68099"/>
                </a:solidFill>
              </a:rPr>
              <a:t>Euroguidance</a:t>
            </a:r>
            <a:r>
              <a:rPr lang="fr-FR" dirty="0" smtClean="0">
                <a:solidFill>
                  <a:srgbClr val="368099"/>
                </a:solidFill>
              </a:rPr>
              <a:t> French team </a:t>
            </a:r>
            <a:endParaRPr lang="fr-FR" dirty="0">
              <a:solidFill>
                <a:srgbClr val="368099"/>
              </a:solidFill>
            </a:endParaRPr>
          </a:p>
        </p:txBody>
      </p:sp>
      <p:pic>
        <p:nvPicPr>
          <p:cNvPr id="10" name="Image 9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3" y="4050685"/>
            <a:ext cx="1266481" cy="16756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9907" y="5961875"/>
            <a:ext cx="2575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Workshop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5th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June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2020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5" y="209350"/>
            <a:ext cx="707475" cy="7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0355" y="504361"/>
            <a:ext cx="10018713" cy="713939"/>
          </a:xfrm>
        </p:spPr>
        <p:txBody>
          <a:bodyPr/>
          <a:lstStyle/>
          <a:p>
            <a:r>
              <a:rPr lang="fr-FR" dirty="0" err="1" smtClean="0">
                <a:solidFill>
                  <a:srgbClr val="368099"/>
                </a:solidFill>
              </a:rPr>
              <a:t>Euroguidance</a:t>
            </a:r>
            <a:r>
              <a:rPr lang="fr-FR" dirty="0" smtClean="0">
                <a:solidFill>
                  <a:srgbClr val="368099"/>
                </a:solidFill>
              </a:rPr>
              <a:t> Network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idx="1"/>
          </p:nvPr>
        </p:nvSpPr>
        <p:spPr>
          <a:xfrm>
            <a:off x="1599772" y="1774927"/>
            <a:ext cx="10018713" cy="4516684"/>
          </a:xfrm>
        </p:spPr>
        <p:txBody>
          <a:bodyPr>
            <a:normAutofit fontScale="90000"/>
          </a:bodyPr>
          <a:lstStyle/>
          <a:p>
            <a:pPr indent="0">
              <a:lnSpc>
                <a:spcPct val="110000"/>
              </a:lnSpc>
              <a:buNone/>
            </a:pPr>
            <a:r>
              <a:rPr lang="en-US" sz="2000" b="1" dirty="0" smtClean="0"/>
              <a:t>One main objective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Support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competence development of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 guidance community on the European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dimension of lifelong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guidance.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en-US" sz="2700" dirty="0"/>
              <a:t>  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en-US" sz="2000" b="1" dirty="0" smtClean="0"/>
              <a:t>Three main goals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en-US" sz="2000" dirty="0"/>
              <a:t> 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en-US" sz="2000" b="1" dirty="0" smtClean="0">
                <a:solidFill>
                  <a:srgbClr val="368099"/>
                </a:solidFill>
              </a:rPr>
              <a:t>Support </a:t>
            </a:r>
            <a:r>
              <a:rPr lang="en-US" sz="2000" b="1" dirty="0">
                <a:solidFill>
                  <a:srgbClr val="368099"/>
                </a:solidFill>
              </a:rPr>
              <a:t>the development of the European dimension of lifelong guidance within national guidance systems.</a:t>
            </a:r>
            <a:r>
              <a:rPr lang="fr-FR" sz="2000" dirty="0">
                <a:solidFill>
                  <a:srgbClr val="368099"/>
                </a:solidFill>
              </a:rPr>
              <a:t/>
            </a:r>
            <a:br>
              <a:rPr lang="fr-FR" sz="2000" dirty="0">
                <a:solidFill>
                  <a:srgbClr val="368099"/>
                </a:solidFill>
              </a:rPr>
            </a:br>
            <a:r>
              <a:rPr lang="en-US" sz="2000" b="1" dirty="0">
                <a:solidFill>
                  <a:srgbClr val="368099"/>
                </a:solidFill>
              </a:rPr>
              <a:t> </a:t>
            </a:r>
            <a:r>
              <a:rPr lang="fr-FR" sz="2000" dirty="0">
                <a:solidFill>
                  <a:srgbClr val="368099"/>
                </a:solidFill>
              </a:rPr>
              <a:t/>
            </a:r>
            <a:br>
              <a:rPr lang="fr-FR" sz="2000" dirty="0">
                <a:solidFill>
                  <a:srgbClr val="368099"/>
                </a:solidFill>
              </a:rPr>
            </a:br>
            <a:r>
              <a:rPr lang="en-US" sz="2000" b="1" dirty="0" smtClean="0">
                <a:solidFill>
                  <a:srgbClr val="368099"/>
                </a:solidFill>
              </a:rPr>
              <a:t>Support </a:t>
            </a:r>
            <a:r>
              <a:rPr lang="en-US" sz="2000" b="1" dirty="0">
                <a:solidFill>
                  <a:srgbClr val="368099"/>
                </a:solidFill>
              </a:rPr>
              <a:t>competence development of guidance practitioners and raise their </a:t>
            </a:r>
            <a:r>
              <a:rPr lang="en-US" sz="2000" b="1" dirty="0" smtClean="0">
                <a:solidFill>
                  <a:srgbClr val="368099"/>
                </a:solidFill>
              </a:rPr>
              <a:t>awareness </a:t>
            </a:r>
            <a:r>
              <a:rPr lang="en-US" sz="2000" b="1" dirty="0">
                <a:solidFill>
                  <a:srgbClr val="368099"/>
                </a:solidFill>
              </a:rPr>
              <a:t>on the value of international mobility.</a:t>
            </a:r>
            <a:r>
              <a:rPr lang="fr-FR" sz="2000" dirty="0">
                <a:solidFill>
                  <a:srgbClr val="368099"/>
                </a:solidFill>
              </a:rPr>
              <a:t/>
            </a:r>
            <a:br>
              <a:rPr lang="fr-FR" sz="2000" dirty="0">
                <a:solidFill>
                  <a:srgbClr val="368099"/>
                </a:solidFill>
              </a:rPr>
            </a:br>
            <a:r>
              <a:rPr lang="en-US" sz="2000" b="1" dirty="0">
                <a:solidFill>
                  <a:srgbClr val="368099"/>
                </a:solidFill>
              </a:rPr>
              <a:t> </a:t>
            </a:r>
            <a:r>
              <a:rPr lang="fr-FR" sz="2000" dirty="0">
                <a:solidFill>
                  <a:srgbClr val="368099"/>
                </a:solidFill>
              </a:rPr>
              <a:t/>
            </a:r>
            <a:br>
              <a:rPr lang="fr-FR" sz="2000" dirty="0">
                <a:solidFill>
                  <a:srgbClr val="368099"/>
                </a:solidFill>
              </a:rPr>
            </a:br>
            <a:r>
              <a:rPr lang="en-US" sz="2000" b="1" dirty="0" smtClean="0">
                <a:solidFill>
                  <a:srgbClr val="368099"/>
                </a:solidFill>
              </a:rPr>
              <a:t>Provide Information </a:t>
            </a:r>
            <a:r>
              <a:rPr lang="en-US" sz="2000" b="1" dirty="0">
                <a:solidFill>
                  <a:srgbClr val="368099"/>
                </a:solidFill>
              </a:rPr>
              <a:t>and communication on the </a:t>
            </a:r>
            <a:r>
              <a:rPr lang="en-US" sz="2000" b="1" dirty="0" smtClean="0">
                <a:solidFill>
                  <a:srgbClr val="368099"/>
                </a:solidFill>
              </a:rPr>
              <a:t>	European dimension of guidance. </a:t>
            </a:r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7" y="266129"/>
            <a:ext cx="1431986" cy="15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211271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68099"/>
                </a:solidFill>
              </a:rPr>
              <a:t>First </a:t>
            </a:r>
            <a:r>
              <a:rPr lang="fr-FR" dirty="0" err="1" smtClean="0">
                <a:solidFill>
                  <a:srgbClr val="368099"/>
                </a:solidFill>
              </a:rPr>
              <a:t>poll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0355" y="2206427"/>
            <a:ext cx="10018713" cy="312420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you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ever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trained guidance counsellors on the subject of mobility? (online or face-to-face)</a:t>
            </a:r>
          </a:p>
          <a:p>
            <a:endParaRPr lang="fr-FR" dirty="0"/>
          </a:p>
        </p:txBody>
      </p:sp>
      <p:pic>
        <p:nvPicPr>
          <p:cNvPr id="5" name="Image 4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194" y="4985788"/>
            <a:ext cx="1266481" cy="16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3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211271"/>
            <a:ext cx="10018713" cy="1752599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Second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poll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0355" y="2206427"/>
            <a:ext cx="10018713" cy="312420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 essential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criteria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looking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in a distance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course?</a:t>
            </a:r>
          </a:p>
          <a:p>
            <a:endParaRPr lang="fr-FR" dirty="0"/>
          </a:p>
        </p:txBody>
      </p:sp>
      <p:pic>
        <p:nvPicPr>
          <p:cNvPr id="5" name="Image 4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194" y="4985788"/>
            <a:ext cx="1266481" cy="16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14718" r="-1"/>
          <a:stretch/>
        </p:blipFill>
        <p:spPr>
          <a:xfrm>
            <a:off x="2735307" y="293091"/>
            <a:ext cx="8136140" cy="24273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6177" y="475788"/>
            <a:ext cx="10018713" cy="1752599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</a:rPr>
              <a:t>What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it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1159" y="2342805"/>
            <a:ext cx="11268309" cy="3124201"/>
          </a:xfrm>
        </p:spPr>
        <p:txBody>
          <a:bodyPr/>
          <a:lstStyle/>
          <a:p>
            <a:pPr marL="0" indent="0"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fr-FR" sz="3000" dirty="0" smtClean="0">
                <a:solidFill>
                  <a:srgbClr val="368099"/>
                </a:solidFill>
              </a:rPr>
              <a:t>An online training </a:t>
            </a:r>
            <a:r>
              <a:rPr lang="fr-FR" sz="3000" dirty="0" err="1" smtClean="0">
                <a:solidFill>
                  <a:srgbClr val="368099"/>
                </a:solidFill>
              </a:rPr>
              <a:t>platform</a:t>
            </a:r>
            <a:r>
              <a:rPr lang="fr-FR" sz="3000" dirty="0" smtClean="0">
                <a:solidFill>
                  <a:srgbClr val="368099"/>
                </a:solidFill>
              </a:rPr>
              <a:t> </a:t>
            </a:r>
            <a:r>
              <a:rPr lang="fr-FR" sz="3000" dirty="0" err="1" smtClean="0">
                <a:solidFill>
                  <a:srgbClr val="368099"/>
                </a:solidFill>
              </a:rPr>
              <a:t>where</a:t>
            </a:r>
            <a:r>
              <a:rPr lang="fr-FR" sz="3000" dirty="0" smtClean="0">
                <a:solidFill>
                  <a:srgbClr val="368099"/>
                </a:solidFill>
              </a:rPr>
              <a:t> </a:t>
            </a:r>
            <a:r>
              <a:rPr lang="fr-FR" sz="3000" dirty="0" err="1" smtClean="0">
                <a:solidFill>
                  <a:srgbClr val="368099"/>
                </a:solidFill>
              </a:rPr>
              <a:t>anyone</a:t>
            </a:r>
            <a:r>
              <a:rPr lang="fr-FR" sz="3000" dirty="0" smtClean="0">
                <a:solidFill>
                  <a:srgbClr val="368099"/>
                </a:solidFill>
              </a:rPr>
              <a:t> </a:t>
            </a:r>
            <a:r>
              <a:rPr lang="fr-FR" sz="3000" dirty="0" err="1" smtClean="0">
                <a:solidFill>
                  <a:srgbClr val="368099"/>
                </a:solidFill>
              </a:rPr>
              <a:t>can</a:t>
            </a:r>
            <a:r>
              <a:rPr lang="fr-FR" sz="3000" dirty="0" smtClean="0">
                <a:solidFill>
                  <a:srgbClr val="368099"/>
                </a:solidFill>
              </a:rPr>
              <a:t> </a:t>
            </a:r>
            <a:r>
              <a:rPr lang="fr-FR" sz="3000" dirty="0" err="1" smtClean="0">
                <a:solidFill>
                  <a:srgbClr val="368099"/>
                </a:solidFill>
              </a:rPr>
              <a:t>connect</a:t>
            </a:r>
            <a:r>
              <a:rPr lang="fr-FR" sz="3000" dirty="0" smtClean="0">
                <a:solidFill>
                  <a:srgbClr val="368099"/>
                </a:solidFill>
              </a:rPr>
              <a:t> for free</a:t>
            </a:r>
          </a:p>
          <a:p>
            <a:pPr marL="0" indent="0" algn="ctr">
              <a:lnSpc>
                <a:spcPct val="60000"/>
              </a:lnSpc>
              <a:buNone/>
            </a:pP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cooperative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self-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</a:t>
            </a:r>
          </a:p>
          <a:p>
            <a:pPr marL="0" indent="0" algn="ctr">
              <a:lnSpc>
                <a:spcPct val="60000"/>
              </a:lnSpc>
              <a:buNone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new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professionalisation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professionals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09259" y="5557406"/>
            <a:ext cx="703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0B31E"/>
                </a:solidFill>
                <a:hlinkClick r:id="rId4"/>
              </a:rPr>
              <a:t>www.euroguidance-formation.org </a:t>
            </a:r>
            <a:endParaRPr lang="fr-FR" sz="3600" dirty="0">
              <a:solidFill>
                <a:srgbClr val="F0B31E"/>
              </a:solidFill>
            </a:endParaRPr>
          </a:p>
        </p:txBody>
      </p:sp>
      <p:pic>
        <p:nvPicPr>
          <p:cNvPr id="10" name="Image 9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1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211270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whom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1" y="1910598"/>
            <a:ext cx="10018713" cy="3456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LL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practitioners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advise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international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mobility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issues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uidance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working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mobility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relations staff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87" y="4829793"/>
            <a:ext cx="3307781" cy="18062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638080" y="5883116"/>
            <a:ext cx="2749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latin typeface="Arial Narrow"/>
                <a:cs typeface="Arial Narrow"/>
              </a:rPr>
              <a:t>More </a:t>
            </a:r>
            <a:r>
              <a:rPr lang="fr-FR" sz="1600" dirty="0" err="1">
                <a:latin typeface="Arial Narrow"/>
                <a:cs typeface="Arial Narrow"/>
              </a:rPr>
              <a:t>than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b="1" dirty="0" smtClean="0">
                <a:latin typeface="Arial Narrow"/>
                <a:cs typeface="Arial Narrow"/>
              </a:rPr>
              <a:t>800 </a:t>
            </a:r>
            <a:r>
              <a:rPr lang="fr-FR" sz="1600" b="1" dirty="0" err="1" smtClean="0">
                <a:latin typeface="Arial Narrow"/>
                <a:cs typeface="Arial Narrow"/>
              </a:rPr>
              <a:t>subscribers</a:t>
            </a:r>
            <a:r>
              <a:rPr lang="fr-FR" sz="1600" b="1" dirty="0" smtClean="0">
                <a:latin typeface="Arial Narrow"/>
                <a:cs typeface="Arial Narrow"/>
              </a:rPr>
              <a:t> </a:t>
            </a:r>
            <a:r>
              <a:rPr lang="fr-FR" sz="1600" dirty="0" err="1" smtClean="0">
                <a:latin typeface="Arial Narrow"/>
                <a:cs typeface="Arial Narrow"/>
              </a:rPr>
              <a:t>since</a:t>
            </a:r>
            <a:r>
              <a:rPr lang="fr-FR" sz="1600" dirty="0" smtClean="0">
                <a:latin typeface="Arial Narrow"/>
                <a:cs typeface="Arial Narrow"/>
              </a:rPr>
              <a:t> the </a:t>
            </a:r>
            <a:r>
              <a:rPr lang="fr-FR" sz="1600" dirty="0" err="1" smtClean="0">
                <a:latin typeface="Arial Narrow"/>
                <a:cs typeface="Arial Narrow"/>
              </a:rPr>
              <a:t>launch</a:t>
            </a:r>
            <a:r>
              <a:rPr lang="fr-FR" sz="1600" dirty="0" smtClean="0">
                <a:latin typeface="Arial Narrow"/>
                <a:cs typeface="Arial Narrow"/>
              </a:rPr>
              <a:t> in </a:t>
            </a:r>
            <a:r>
              <a:rPr lang="fr-FR" sz="1600" dirty="0" err="1" smtClean="0">
                <a:latin typeface="Arial Narrow"/>
                <a:cs typeface="Arial Narrow"/>
              </a:rPr>
              <a:t>October</a:t>
            </a:r>
            <a:r>
              <a:rPr lang="fr-FR" sz="1600" dirty="0" smtClean="0">
                <a:latin typeface="Arial Narrow"/>
                <a:cs typeface="Arial Narrow"/>
              </a:rPr>
              <a:t> 2019</a:t>
            </a:r>
            <a:endParaRPr lang="fr-FR" sz="1600" dirty="0">
              <a:latin typeface="Arial Narrow"/>
              <a:cs typeface="Arial Narrow"/>
            </a:endParaRPr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867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2" y="211271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68099"/>
                </a:solidFill>
              </a:rPr>
              <a:t>How ?</a:t>
            </a:r>
            <a:endParaRPr lang="fr-FR" dirty="0">
              <a:solidFill>
                <a:srgbClr val="368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1832" y="1912801"/>
            <a:ext cx="10018713" cy="395344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one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solutions and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decided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use a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Moodle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 France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owner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</a:p>
          <a:p>
            <a:pPr lvl="1">
              <a:lnSpc>
                <a:spcPct val="160000"/>
              </a:lnSpc>
              <a:buSzPct val="80000"/>
              <a:buFont typeface="Wingdings" charset="2"/>
              <a:buChar char=""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have as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participants as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want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60000"/>
              </a:lnSpc>
              <a:buSzPct val="80000"/>
              <a:buFont typeface="Wingdings" charset="2"/>
              <a:buChar char=""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 as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modules or courses as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277913"/>
            <a:ext cx="763979" cy="8157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79" y="582733"/>
            <a:ext cx="1463453" cy="1463453"/>
          </a:xfrm>
          <a:prstGeom prst="rect">
            <a:avLst/>
          </a:prstGeom>
        </p:spPr>
      </p:pic>
      <p:pic>
        <p:nvPicPr>
          <p:cNvPr id="6" name="Image 5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44" y="5261696"/>
            <a:ext cx="1131787" cy="1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2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348</Words>
  <Application>Microsoft Macintosh PowerPoint</Application>
  <PresentationFormat>Personnalisé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Parallaxe</vt:lpstr>
      <vt:lpstr>  Online training platform on    Mobility in Guidance    activities</vt:lpstr>
      <vt:lpstr> Discover INform Accompany Support Mobility Orientation</vt:lpstr>
      <vt:lpstr>Présentation PowerPoint</vt:lpstr>
      <vt:lpstr>Euroguidance Network</vt:lpstr>
      <vt:lpstr>First poll</vt:lpstr>
      <vt:lpstr>Second poll</vt:lpstr>
      <vt:lpstr>What is it?</vt:lpstr>
      <vt:lpstr>For whom?</vt:lpstr>
      <vt:lpstr>How ?</vt:lpstr>
      <vt:lpstr>Small Group Discussion 7 minutes…</vt:lpstr>
      <vt:lpstr>Please open a new tab and go to www.menti.com </vt:lpstr>
      <vt:lpstr>What content ?</vt:lpstr>
      <vt:lpstr>Learning outcomes </vt:lpstr>
      <vt:lpstr>Let’s test the platform</vt:lpstr>
      <vt:lpstr>Evolution and improvement zones</vt:lpstr>
      <vt:lpstr>Invitation</vt:lpstr>
      <vt:lpstr>Any questions?</vt:lpstr>
      <vt:lpstr>Thank you for your participation !</vt:lpstr>
    </vt:vector>
  </TitlesOfParts>
  <Company>ACADEMIE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training platform about Guidance Mobility</dc:title>
  <dc:creator>cio</dc:creator>
  <cp:lastModifiedBy>Isabelle Dekeister</cp:lastModifiedBy>
  <cp:revision>81</cp:revision>
  <dcterms:created xsi:type="dcterms:W3CDTF">2020-02-04T09:36:08Z</dcterms:created>
  <dcterms:modified xsi:type="dcterms:W3CDTF">2020-06-04T16:36:51Z</dcterms:modified>
</cp:coreProperties>
</file>