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8" r:id="rId4"/>
    <p:sldId id="260"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4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2DB4148D-66AC-4474-8C35-AF3C57D393C2}" type="datetime4">
              <a:rPr lang="en-US" smtClean="0"/>
              <a:t>December 4, 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31351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3290530A-E518-4DC2-BB7E-C44828AA1784}" type="datetime4">
              <a:rPr lang="en-US" smtClean="0"/>
              <a:t>December 4, 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‹Nr.›</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7500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CD6C0306-A647-4FA7-9290-776D00C0BE2A}" type="datetime4">
              <a:rPr lang="en-US" smtClean="0"/>
              <a:t>December 4, 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116531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0B8C0890-BAE8-412E-A1CE-68BB06F675F2}" type="datetime4">
              <a:rPr lang="en-US" smtClean="0"/>
              <a:t>December 4, 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174215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774561DE-A701-4946-BC54-644A014F0E43}" type="datetime4">
              <a:rPr lang="en-US" smtClean="0"/>
              <a:t>December 4, 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237688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ED2CA141-7236-48B4-9123-FBACB728B3B9}" type="datetime4">
              <a:rPr lang="en-US" smtClean="0"/>
              <a:t>December 4, 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‹Nr.›</a:t>
            </a:fld>
            <a:endParaRPr lang="en-US" dirty="0"/>
          </a:p>
        </p:txBody>
      </p:sp>
    </p:spTree>
    <p:extLst>
      <p:ext uri="{BB962C8B-B14F-4D97-AF65-F5344CB8AC3E}">
        <p14:creationId xmlns:p14="http://schemas.microsoft.com/office/powerpoint/2010/main" val="237991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71643842-6D1F-42D6-9679-218EE3DCAB62}" type="datetime4">
              <a:rPr lang="en-US" smtClean="0"/>
              <a:t>December 4, 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‹Nr.›</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2816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5F5C7C4F-9E32-4815-AB3F-8F1EFE12F220}" type="datetime4">
              <a:rPr lang="en-US" smtClean="0"/>
              <a:t>December 4, 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‹Nr.›</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426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2B4243A6-D02B-40EE-854B-289F0D23DD10}" type="datetime4">
              <a:rPr lang="en-US" smtClean="0"/>
              <a:t>December 4, 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217005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2B9E1C65-179F-4128-8CC3-8826DD8F1409}" type="datetime4">
              <a:rPr lang="en-US" smtClean="0"/>
              <a:t>December 4, 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148297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09489F79-991E-4E0F-AC1A-8215E62383AE}" type="datetime4">
              <a:rPr lang="en-US" smtClean="0"/>
              <a:t>December 4, 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‹Nr.›</a:t>
            </a:fld>
            <a:endParaRPr lang="en-US"/>
          </a:p>
        </p:txBody>
      </p:sp>
    </p:spTree>
    <p:extLst>
      <p:ext uri="{BB962C8B-B14F-4D97-AF65-F5344CB8AC3E}">
        <p14:creationId xmlns:p14="http://schemas.microsoft.com/office/powerpoint/2010/main" val="312443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2263ECE1-B36E-478D-95FA-669B2D73EB98}" type="datetime4">
              <a:rPr lang="en-US" smtClean="0"/>
              <a:t>December 4, 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‹Nr.›</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4129912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8ncLh8ZkgyQ" TargetMode="External"/><Relationship Id="rId2" Type="http://schemas.openxmlformats.org/officeDocument/2006/relationships/hyperlink" Target="http://www.europass.eu/" TargetMode="External"/><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7F657DFE-E382-452A-856D-0E9D8C32F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5" name="Freeform: Shape 34">
            <a:extLst>
              <a:ext uri="{FF2B5EF4-FFF2-40B4-BE49-F238E27FC236}">
                <a16:creationId xmlns:a16="http://schemas.microsoft.com/office/drawing/2014/main" id="{BA840A45-668A-4B4C-A72C-5C939AB3D6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69818"/>
            <a:ext cx="12192000" cy="4288182"/>
          </a:xfrm>
          <a:custGeom>
            <a:avLst/>
            <a:gdLst>
              <a:gd name="connsiteX0" fmla="*/ 1479835 w 12192000"/>
              <a:gd name="connsiteY0" fmla="*/ 0 h 4288182"/>
              <a:gd name="connsiteX1" fmla="*/ 1511804 w 12192000"/>
              <a:gd name="connsiteY1" fmla="*/ 3719 h 4288182"/>
              <a:gd name="connsiteX2" fmla="*/ 1540872 w 12192000"/>
              <a:gd name="connsiteY2" fmla="*/ 15845 h 4288182"/>
              <a:gd name="connsiteX3" fmla="*/ 1540229 w 12192000"/>
              <a:gd name="connsiteY3" fmla="*/ 18828 h 4288182"/>
              <a:gd name="connsiteX4" fmla="*/ 1544831 w 12192000"/>
              <a:gd name="connsiteY4" fmla="*/ 20788 h 4288182"/>
              <a:gd name="connsiteX5" fmla="*/ 1549413 w 12192000"/>
              <a:gd name="connsiteY5" fmla="*/ 19410 h 4288182"/>
              <a:gd name="connsiteX6" fmla="*/ 1554920 w 12192000"/>
              <a:gd name="connsiteY6" fmla="*/ 21706 h 4288182"/>
              <a:gd name="connsiteX7" fmla="*/ 1570090 w 12192000"/>
              <a:gd name="connsiteY7" fmla="*/ 27175 h 4288182"/>
              <a:gd name="connsiteX8" fmla="*/ 1574449 w 12192000"/>
              <a:gd name="connsiteY8" fmla="*/ 33942 h 4288182"/>
              <a:gd name="connsiteX9" fmla="*/ 1634129 w 12192000"/>
              <a:gd name="connsiteY9" fmla="*/ 53878 h 4288182"/>
              <a:gd name="connsiteX10" fmla="*/ 1653408 w 12192000"/>
              <a:gd name="connsiteY10" fmla="*/ 51986 h 4288182"/>
              <a:gd name="connsiteX11" fmla="*/ 1673821 w 12192000"/>
              <a:gd name="connsiteY11" fmla="*/ 64630 h 4288182"/>
              <a:gd name="connsiteX12" fmla="*/ 1735578 w 12192000"/>
              <a:gd name="connsiteY12" fmla="*/ 75731 h 4288182"/>
              <a:gd name="connsiteX13" fmla="*/ 1803240 w 12192000"/>
              <a:gd name="connsiteY13" fmla="*/ 95742 h 4288182"/>
              <a:gd name="connsiteX14" fmla="*/ 1850407 w 12192000"/>
              <a:gd name="connsiteY14" fmla="*/ 114807 h 4288182"/>
              <a:gd name="connsiteX15" fmla="*/ 1981598 w 12192000"/>
              <a:gd name="connsiteY15" fmla="*/ 139095 h 4288182"/>
              <a:gd name="connsiteX16" fmla="*/ 2010817 w 12192000"/>
              <a:gd name="connsiteY16" fmla="*/ 135277 h 4288182"/>
              <a:gd name="connsiteX17" fmla="*/ 2265531 w 12192000"/>
              <a:gd name="connsiteY17" fmla="*/ 203677 h 4288182"/>
              <a:gd name="connsiteX18" fmla="*/ 2908496 w 12192000"/>
              <a:gd name="connsiteY18" fmla="*/ 269668 h 4288182"/>
              <a:gd name="connsiteX19" fmla="*/ 8906076 w 12192000"/>
              <a:gd name="connsiteY19" fmla="*/ 995598 h 4288182"/>
              <a:gd name="connsiteX20" fmla="*/ 10519191 w 12192000"/>
              <a:gd name="connsiteY20" fmla="*/ 1085224 h 4288182"/>
              <a:gd name="connsiteX21" fmla="*/ 10537449 w 12192000"/>
              <a:gd name="connsiteY21" fmla="*/ 1081650 h 4288182"/>
              <a:gd name="connsiteX22" fmla="*/ 10689966 w 12192000"/>
              <a:gd name="connsiteY22" fmla="*/ 1083511 h 4288182"/>
              <a:gd name="connsiteX23" fmla="*/ 10843271 w 12192000"/>
              <a:gd name="connsiteY23" fmla="*/ 1081630 h 4288182"/>
              <a:gd name="connsiteX24" fmla="*/ 10937143 w 12192000"/>
              <a:gd name="connsiteY24" fmla="*/ 1059373 h 4288182"/>
              <a:gd name="connsiteX25" fmla="*/ 11062830 w 12192000"/>
              <a:gd name="connsiteY25" fmla="*/ 1060109 h 4288182"/>
              <a:gd name="connsiteX26" fmla="*/ 11084314 w 12192000"/>
              <a:gd name="connsiteY26" fmla="*/ 1057135 h 4288182"/>
              <a:gd name="connsiteX27" fmla="*/ 11112760 w 12192000"/>
              <a:gd name="connsiteY27" fmla="*/ 1062828 h 4288182"/>
              <a:gd name="connsiteX28" fmla="*/ 11226650 w 12192000"/>
              <a:gd name="connsiteY28" fmla="*/ 1086621 h 4288182"/>
              <a:gd name="connsiteX29" fmla="*/ 11315138 w 12192000"/>
              <a:gd name="connsiteY29" fmla="*/ 1114125 h 4288182"/>
              <a:gd name="connsiteX30" fmla="*/ 11430148 w 12192000"/>
              <a:gd name="connsiteY30" fmla="*/ 1111579 h 4288182"/>
              <a:gd name="connsiteX31" fmla="*/ 11498691 w 12192000"/>
              <a:gd name="connsiteY31" fmla="*/ 1122332 h 4288182"/>
              <a:gd name="connsiteX32" fmla="*/ 11608544 w 12192000"/>
              <a:gd name="connsiteY32" fmla="*/ 1158716 h 4288182"/>
              <a:gd name="connsiteX33" fmla="*/ 11758635 w 12192000"/>
              <a:gd name="connsiteY33" fmla="*/ 1165129 h 4288182"/>
              <a:gd name="connsiteX34" fmla="*/ 11792628 w 12192000"/>
              <a:gd name="connsiteY34" fmla="*/ 1141561 h 4288182"/>
              <a:gd name="connsiteX35" fmla="*/ 11848808 w 12192000"/>
              <a:gd name="connsiteY35" fmla="*/ 1168282 h 4288182"/>
              <a:gd name="connsiteX36" fmla="*/ 11974416 w 12192000"/>
              <a:gd name="connsiteY36" fmla="*/ 1208228 h 4288182"/>
              <a:gd name="connsiteX37" fmla="*/ 12037690 w 12192000"/>
              <a:gd name="connsiteY37" fmla="*/ 1223969 h 4288182"/>
              <a:gd name="connsiteX38" fmla="*/ 12137350 w 12192000"/>
              <a:gd name="connsiteY38" fmla="*/ 1239958 h 4288182"/>
              <a:gd name="connsiteX39" fmla="*/ 12167506 w 12192000"/>
              <a:gd name="connsiteY39" fmla="*/ 1246331 h 4288182"/>
              <a:gd name="connsiteX40" fmla="*/ 12191999 w 12192000"/>
              <a:gd name="connsiteY40" fmla="*/ 1250768 h 4288182"/>
              <a:gd name="connsiteX41" fmla="*/ 12192000 w 12192000"/>
              <a:gd name="connsiteY41" fmla="*/ 4288182 h 4288182"/>
              <a:gd name="connsiteX42" fmla="*/ 0 w 12192000"/>
              <a:gd name="connsiteY42" fmla="*/ 4288182 h 4288182"/>
              <a:gd name="connsiteX43" fmla="*/ 0 w 12192000"/>
              <a:gd name="connsiteY43" fmla="*/ 2300219 h 4288182"/>
              <a:gd name="connsiteX44" fmla="*/ 0 w 12192000"/>
              <a:gd name="connsiteY44" fmla="*/ 312256 h 4288182"/>
              <a:gd name="connsiteX45" fmla="*/ 7453 w 12192000"/>
              <a:gd name="connsiteY45" fmla="*/ 315868 h 4288182"/>
              <a:gd name="connsiteX46" fmla="*/ 56572 w 12192000"/>
              <a:gd name="connsiteY46" fmla="*/ 342306 h 4288182"/>
              <a:gd name="connsiteX47" fmla="*/ 184586 w 12192000"/>
              <a:gd name="connsiteY47" fmla="*/ 360568 h 4288182"/>
              <a:gd name="connsiteX48" fmla="*/ 235650 w 12192000"/>
              <a:gd name="connsiteY48" fmla="*/ 349283 h 4288182"/>
              <a:gd name="connsiteX49" fmla="*/ 333156 w 12192000"/>
              <a:gd name="connsiteY49" fmla="*/ 331044 h 4288182"/>
              <a:gd name="connsiteX50" fmla="*/ 414362 w 12192000"/>
              <a:gd name="connsiteY50" fmla="*/ 281473 h 4288182"/>
              <a:gd name="connsiteX51" fmla="*/ 509613 w 12192000"/>
              <a:gd name="connsiteY51" fmla="*/ 247203 h 4288182"/>
              <a:gd name="connsiteX52" fmla="*/ 521640 w 12192000"/>
              <a:gd name="connsiteY52" fmla="*/ 250507 h 4288182"/>
              <a:gd name="connsiteX53" fmla="*/ 575469 w 12192000"/>
              <a:gd name="connsiteY53" fmla="*/ 229073 h 4288182"/>
              <a:gd name="connsiteX54" fmla="*/ 727703 w 12192000"/>
              <a:gd name="connsiteY54" fmla="*/ 170605 h 4288182"/>
              <a:gd name="connsiteX55" fmla="*/ 835654 w 12192000"/>
              <a:gd name="connsiteY55" fmla="*/ 73081 h 4288182"/>
              <a:gd name="connsiteX56" fmla="*/ 878895 w 12192000"/>
              <a:gd name="connsiteY56" fmla="*/ 65080 h 4288182"/>
              <a:gd name="connsiteX57" fmla="*/ 951001 w 12192000"/>
              <a:gd name="connsiteY57" fmla="*/ 51271 h 4288182"/>
              <a:gd name="connsiteX58" fmla="*/ 965408 w 12192000"/>
              <a:gd name="connsiteY58" fmla="*/ 57035 h 4288182"/>
              <a:gd name="connsiteX59" fmla="*/ 971791 w 12192000"/>
              <a:gd name="connsiteY59" fmla="*/ 55733 h 4288182"/>
              <a:gd name="connsiteX60" fmla="*/ 972435 w 12192000"/>
              <a:gd name="connsiteY60" fmla="*/ 56098 h 4288182"/>
              <a:gd name="connsiteX61" fmla="*/ 973799 w 12192000"/>
              <a:gd name="connsiteY61" fmla="*/ 55323 h 4288182"/>
              <a:gd name="connsiteX62" fmla="*/ 987945 w 12192000"/>
              <a:gd name="connsiteY62" fmla="*/ 52435 h 4288182"/>
              <a:gd name="connsiteX63" fmla="*/ 1018608 w 12192000"/>
              <a:gd name="connsiteY63" fmla="*/ 56885 h 4288182"/>
              <a:gd name="connsiteX64" fmla="*/ 1037217 w 12192000"/>
              <a:gd name="connsiteY64" fmla="*/ 56360 h 4288182"/>
              <a:gd name="connsiteX65" fmla="*/ 1055961 w 12192000"/>
              <a:gd name="connsiteY65" fmla="*/ 40662 h 4288182"/>
              <a:gd name="connsiteX66" fmla="*/ 1068713 w 12192000"/>
              <a:gd name="connsiteY66" fmla="*/ 39468 h 4288182"/>
              <a:gd name="connsiteX67" fmla="*/ 1071331 w 12192000"/>
              <a:gd name="connsiteY67" fmla="*/ 37310 h 4288182"/>
              <a:gd name="connsiteX68" fmla="*/ 1078748 w 12192000"/>
              <a:gd name="connsiteY68" fmla="*/ 33191 h 4288182"/>
              <a:gd name="connsiteX69" fmla="*/ 1071510 w 12192000"/>
              <a:gd name="connsiteY69" fmla="*/ 28695 h 4288182"/>
              <a:gd name="connsiteX70" fmla="*/ 1158018 w 12192000"/>
              <a:gd name="connsiteY70" fmla="*/ 14447 h 4288182"/>
              <a:gd name="connsiteX71" fmla="*/ 1231493 w 12192000"/>
              <a:gd name="connsiteY71" fmla="*/ 2293 h 4288182"/>
              <a:gd name="connsiteX72" fmla="*/ 1355072 w 12192000"/>
              <a:gd name="connsiteY72" fmla="*/ 31853 h 4288182"/>
              <a:gd name="connsiteX73" fmla="*/ 1479835 w 12192000"/>
              <a:gd name="connsiteY73" fmla="*/ 0 h 4288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192000" h="4288182">
                <a:moveTo>
                  <a:pt x="1479835" y="0"/>
                </a:moveTo>
                <a:lnTo>
                  <a:pt x="1511804" y="3719"/>
                </a:lnTo>
                <a:lnTo>
                  <a:pt x="1540872" y="15845"/>
                </a:lnTo>
                <a:lnTo>
                  <a:pt x="1540229" y="18828"/>
                </a:lnTo>
                <a:cubicBezTo>
                  <a:pt x="1540641" y="20890"/>
                  <a:pt x="1542255" y="21263"/>
                  <a:pt x="1544831" y="20788"/>
                </a:cubicBezTo>
                <a:lnTo>
                  <a:pt x="1549413" y="19410"/>
                </a:lnTo>
                <a:lnTo>
                  <a:pt x="1554920" y="21706"/>
                </a:lnTo>
                <a:lnTo>
                  <a:pt x="1570090" y="27175"/>
                </a:lnTo>
                <a:lnTo>
                  <a:pt x="1574449" y="33942"/>
                </a:lnTo>
                <a:cubicBezTo>
                  <a:pt x="1588372" y="45394"/>
                  <a:pt x="1624928" y="37726"/>
                  <a:pt x="1634129" y="53878"/>
                </a:cubicBezTo>
                <a:lnTo>
                  <a:pt x="1653408" y="51986"/>
                </a:lnTo>
                <a:lnTo>
                  <a:pt x="1673821" y="64630"/>
                </a:lnTo>
                <a:cubicBezTo>
                  <a:pt x="1692776" y="75293"/>
                  <a:pt x="1712758" y="82502"/>
                  <a:pt x="1735578" y="75731"/>
                </a:cubicBezTo>
                <a:cubicBezTo>
                  <a:pt x="1725769" y="95962"/>
                  <a:pt x="1790078" y="75910"/>
                  <a:pt x="1803240" y="95742"/>
                </a:cubicBezTo>
                <a:cubicBezTo>
                  <a:pt x="1811054" y="111832"/>
                  <a:pt x="1832389" y="109496"/>
                  <a:pt x="1850407" y="114807"/>
                </a:cubicBezTo>
                <a:cubicBezTo>
                  <a:pt x="1866338" y="130911"/>
                  <a:pt x="1953255" y="142663"/>
                  <a:pt x="1981598" y="139095"/>
                </a:cubicBezTo>
                <a:cubicBezTo>
                  <a:pt x="1991276" y="136617"/>
                  <a:pt x="2001033" y="135449"/>
                  <a:pt x="2010817" y="135277"/>
                </a:cubicBezTo>
                <a:lnTo>
                  <a:pt x="2265531" y="203677"/>
                </a:lnTo>
                <a:cubicBezTo>
                  <a:pt x="2272861" y="143787"/>
                  <a:pt x="2901166" y="329558"/>
                  <a:pt x="2908496" y="269668"/>
                </a:cubicBezTo>
                <a:lnTo>
                  <a:pt x="8906076" y="995598"/>
                </a:lnTo>
                <a:cubicBezTo>
                  <a:pt x="8902419" y="1025473"/>
                  <a:pt x="10522848" y="1055349"/>
                  <a:pt x="10519191" y="1085224"/>
                </a:cubicBezTo>
                <a:lnTo>
                  <a:pt x="10537449" y="1081650"/>
                </a:lnTo>
                <a:cubicBezTo>
                  <a:pt x="10586492" y="1089586"/>
                  <a:pt x="10633606" y="1082179"/>
                  <a:pt x="10689966" y="1083511"/>
                </a:cubicBezTo>
                <a:cubicBezTo>
                  <a:pt x="10748425" y="1100201"/>
                  <a:pt x="10783056" y="1080108"/>
                  <a:pt x="10843271" y="1081630"/>
                </a:cubicBezTo>
                <a:cubicBezTo>
                  <a:pt x="10898437" y="1110317"/>
                  <a:pt x="10887290" y="1052952"/>
                  <a:pt x="10937143" y="1059373"/>
                </a:cubicBezTo>
                <a:cubicBezTo>
                  <a:pt x="11015337" y="1088164"/>
                  <a:pt x="10938075" y="1040807"/>
                  <a:pt x="11062830" y="1060109"/>
                </a:cubicBezTo>
                <a:cubicBezTo>
                  <a:pt x="11069396" y="1064299"/>
                  <a:pt x="11085203" y="1062112"/>
                  <a:pt x="11084314" y="1057135"/>
                </a:cubicBezTo>
                <a:cubicBezTo>
                  <a:pt x="11092072" y="1059371"/>
                  <a:pt x="11109773" y="1070397"/>
                  <a:pt x="11112760" y="1062828"/>
                </a:cubicBezTo>
                <a:cubicBezTo>
                  <a:pt x="11152966" y="1065604"/>
                  <a:pt x="11192190" y="1073798"/>
                  <a:pt x="11226650" y="1086621"/>
                </a:cubicBezTo>
                <a:cubicBezTo>
                  <a:pt x="11305688" y="1080432"/>
                  <a:pt x="11258783" y="1112700"/>
                  <a:pt x="11315138" y="1114125"/>
                </a:cubicBezTo>
                <a:cubicBezTo>
                  <a:pt x="11361985" y="1102989"/>
                  <a:pt x="11377018" y="1116971"/>
                  <a:pt x="11430148" y="1111579"/>
                </a:cubicBezTo>
                <a:cubicBezTo>
                  <a:pt x="11444825" y="1138331"/>
                  <a:pt x="11479263" y="1113404"/>
                  <a:pt x="11498691" y="1122332"/>
                </a:cubicBezTo>
                <a:cubicBezTo>
                  <a:pt x="11534286" y="1095912"/>
                  <a:pt x="11574771" y="1156251"/>
                  <a:pt x="11608544" y="1158716"/>
                </a:cubicBezTo>
                <a:cubicBezTo>
                  <a:pt x="11665899" y="1158360"/>
                  <a:pt x="11730579" y="1133508"/>
                  <a:pt x="11758635" y="1165129"/>
                </a:cubicBezTo>
                <a:cubicBezTo>
                  <a:pt x="11764015" y="1153471"/>
                  <a:pt x="11760428" y="1136707"/>
                  <a:pt x="11792628" y="1141561"/>
                </a:cubicBezTo>
                <a:cubicBezTo>
                  <a:pt x="11807656" y="1142087"/>
                  <a:pt x="11818510" y="1157171"/>
                  <a:pt x="11848808" y="1168282"/>
                </a:cubicBezTo>
                <a:cubicBezTo>
                  <a:pt x="11888208" y="1183394"/>
                  <a:pt x="11982395" y="1174324"/>
                  <a:pt x="11974416" y="1208228"/>
                </a:cubicBezTo>
                <a:cubicBezTo>
                  <a:pt x="11984558" y="1229365"/>
                  <a:pt x="12039205" y="1202110"/>
                  <a:pt x="12037690" y="1223969"/>
                </a:cubicBezTo>
                <a:cubicBezTo>
                  <a:pt x="12061582" y="1211622"/>
                  <a:pt x="12100040" y="1237792"/>
                  <a:pt x="12137350" y="1239958"/>
                </a:cubicBezTo>
                <a:cubicBezTo>
                  <a:pt x="12143662" y="1250339"/>
                  <a:pt x="12152270" y="1250505"/>
                  <a:pt x="12167506" y="1246331"/>
                </a:cubicBezTo>
                <a:lnTo>
                  <a:pt x="12191999" y="1250768"/>
                </a:lnTo>
                <a:lnTo>
                  <a:pt x="12192000" y="4288182"/>
                </a:lnTo>
                <a:lnTo>
                  <a:pt x="0" y="4288182"/>
                </a:lnTo>
                <a:lnTo>
                  <a:pt x="0" y="2300219"/>
                </a:lnTo>
                <a:lnTo>
                  <a:pt x="0" y="312256"/>
                </a:lnTo>
                <a:lnTo>
                  <a:pt x="7453" y="315868"/>
                </a:lnTo>
                <a:cubicBezTo>
                  <a:pt x="23896" y="325676"/>
                  <a:pt x="38977" y="335261"/>
                  <a:pt x="56572" y="342306"/>
                </a:cubicBezTo>
                <a:cubicBezTo>
                  <a:pt x="69155" y="365789"/>
                  <a:pt x="163342" y="355331"/>
                  <a:pt x="184586" y="360568"/>
                </a:cubicBezTo>
                <a:cubicBezTo>
                  <a:pt x="214121" y="352632"/>
                  <a:pt x="204764" y="354206"/>
                  <a:pt x="235650" y="349283"/>
                </a:cubicBezTo>
                <a:cubicBezTo>
                  <a:pt x="247937" y="322906"/>
                  <a:pt x="302580" y="335193"/>
                  <a:pt x="333156" y="331044"/>
                </a:cubicBezTo>
                <a:cubicBezTo>
                  <a:pt x="339716" y="307495"/>
                  <a:pt x="360087" y="301632"/>
                  <a:pt x="414362" y="281473"/>
                </a:cubicBezTo>
                <a:cubicBezTo>
                  <a:pt x="420721" y="254817"/>
                  <a:pt x="488456" y="288487"/>
                  <a:pt x="509613" y="247203"/>
                </a:cubicBezTo>
                <a:cubicBezTo>
                  <a:pt x="513387" y="248673"/>
                  <a:pt x="517437" y="249784"/>
                  <a:pt x="521640" y="250507"/>
                </a:cubicBezTo>
                <a:cubicBezTo>
                  <a:pt x="546048" y="254708"/>
                  <a:pt x="570152" y="245111"/>
                  <a:pt x="575469" y="229073"/>
                </a:cubicBezTo>
                <a:cubicBezTo>
                  <a:pt x="614641" y="169217"/>
                  <a:pt x="675649" y="201367"/>
                  <a:pt x="727703" y="170605"/>
                </a:cubicBezTo>
                <a:cubicBezTo>
                  <a:pt x="789763" y="139348"/>
                  <a:pt x="780796" y="137357"/>
                  <a:pt x="835654" y="73081"/>
                </a:cubicBezTo>
                <a:cubicBezTo>
                  <a:pt x="855810" y="82128"/>
                  <a:pt x="866761" y="78424"/>
                  <a:pt x="878895" y="65080"/>
                </a:cubicBezTo>
                <a:cubicBezTo>
                  <a:pt x="909898" y="50843"/>
                  <a:pt x="935836" y="83836"/>
                  <a:pt x="951001" y="51271"/>
                </a:cubicBezTo>
                <a:cubicBezTo>
                  <a:pt x="953370" y="56163"/>
                  <a:pt x="958711" y="57463"/>
                  <a:pt x="965408" y="57035"/>
                </a:cubicBezTo>
                <a:lnTo>
                  <a:pt x="971791" y="55733"/>
                </a:lnTo>
                <a:lnTo>
                  <a:pt x="972435" y="56098"/>
                </a:lnTo>
                <a:lnTo>
                  <a:pt x="973799" y="55323"/>
                </a:lnTo>
                <a:lnTo>
                  <a:pt x="987945" y="52435"/>
                </a:lnTo>
                <a:cubicBezTo>
                  <a:pt x="1003526" y="48396"/>
                  <a:pt x="1018060" y="44908"/>
                  <a:pt x="1018608" y="56885"/>
                </a:cubicBezTo>
                <a:cubicBezTo>
                  <a:pt x="1027283" y="58652"/>
                  <a:pt x="1033006" y="58103"/>
                  <a:pt x="1037217" y="56360"/>
                </a:cubicBezTo>
                <a:cubicBezTo>
                  <a:pt x="1045641" y="52880"/>
                  <a:pt x="1048029" y="44638"/>
                  <a:pt x="1055961" y="40662"/>
                </a:cubicBezTo>
                <a:lnTo>
                  <a:pt x="1068713" y="39468"/>
                </a:lnTo>
                <a:lnTo>
                  <a:pt x="1071331" y="37310"/>
                </a:lnTo>
                <a:lnTo>
                  <a:pt x="1078748" y="33191"/>
                </a:lnTo>
                <a:lnTo>
                  <a:pt x="1071510" y="28695"/>
                </a:lnTo>
                <a:cubicBezTo>
                  <a:pt x="1063911" y="24797"/>
                  <a:pt x="1145676" y="20400"/>
                  <a:pt x="1158018" y="14447"/>
                </a:cubicBezTo>
                <a:lnTo>
                  <a:pt x="1231493" y="2293"/>
                </a:lnTo>
                <a:lnTo>
                  <a:pt x="1355072" y="31853"/>
                </a:lnTo>
                <a:cubicBezTo>
                  <a:pt x="1384547" y="170"/>
                  <a:pt x="1449853" y="16650"/>
                  <a:pt x="1479835" y="0"/>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6E2A82C4-00F1-03E5-2EEF-C38EB82140BC}"/>
              </a:ext>
            </a:extLst>
          </p:cNvPr>
          <p:cNvSpPr>
            <a:spLocks noGrp="1"/>
          </p:cNvSpPr>
          <p:nvPr>
            <p:ph type="ctrTitle"/>
          </p:nvPr>
        </p:nvSpPr>
        <p:spPr>
          <a:xfrm>
            <a:off x="1506072" y="4730412"/>
            <a:ext cx="9233645" cy="807104"/>
          </a:xfrm>
        </p:spPr>
        <p:txBody>
          <a:bodyPr anchor="b">
            <a:normAutofit/>
          </a:bodyPr>
          <a:lstStyle/>
          <a:p>
            <a:r>
              <a:rPr lang="de-DE" dirty="0">
                <a:latin typeface="Adobe Garamond Pro" panose="02020502060506020403" pitchFamily="18" charset="0"/>
              </a:rPr>
              <a:t>Arbeitsblatt für Schüler/innen</a:t>
            </a:r>
            <a:endParaRPr lang="de-AT" dirty="0">
              <a:latin typeface="Adobe Garamond Pro" panose="02020502060506020403" pitchFamily="18" charset="0"/>
            </a:endParaRPr>
          </a:p>
        </p:txBody>
      </p:sp>
      <p:sp>
        <p:nvSpPr>
          <p:cNvPr id="3" name="Untertitel 2">
            <a:extLst>
              <a:ext uri="{FF2B5EF4-FFF2-40B4-BE49-F238E27FC236}">
                <a16:creationId xmlns:a16="http://schemas.microsoft.com/office/drawing/2014/main" id="{C4FADE20-61A3-4338-6BAB-AA698544001E}"/>
              </a:ext>
            </a:extLst>
          </p:cNvPr>
          <p:cNvSpPr>
            <a:spLocks noGrp="1"/>
          </p:cNvSpPr>
          <p:nvPr>
            <p:ph type="subTitle" idx="1"/>
          </p:nvPr>
        </p:nvSpPr>
        <p:spPr>
          <a:xfrm>
            <a:off x="1506251" y="5679339"/>
            <a:ext cx="9233467" cy="679377"/>
          </a:xfrm>
        </p:spPr>
        <p:txBody>
          <a:bodyPr>
            <a:normAutofit/>
          </a:bodyPr>
          <a:lstStyle/>
          <a:p>
            <a:r>
              <a:rPr lang="de-DE" dirty="0"/>
              <a:t>www.europass.at</a:t>
            </a:r>
            <a:endParaRPr lang="de-AT" dirty="0"/>
          </a:p>
        </p:txBody>
      </p:sp>
      <p:sp>
        <p:nvSpPr>
          <p:cNvPr id="37" name="Freeform: Shape 36">
            <a:extLst>
              <a:ext uri="{FF2B5EF4-FFF2-40B4-BE49-F238E27FC236}">
                <a16:creationId xmlns:a16="http://schemas.microsoft.com/office/drawing/2014/main" id="{1BBFDD63-AD5F-4E42-979B-2FBDE3450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6072" y="898992"/>
            <a:ext cx="9179860" cy="3543355"/>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Rectangle 6">
            <a:extLst>
              <a:ext uri="{FF2B5EF4-FFF2-40B4-BE49-F238E27FC236}">
                <a16:creationId xmlns:a16="http://schemas.microsoft.com/office/drawing/2014/main" id="{9BF92A14-C9CF-46B5-AFCE-E211DE4B34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025" y="610927"/>
            <a:ext cx="1180149"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4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k 4" descr="Ein Bild, das Person, Kleidung, computer, Komfort enthält.&#10;&#10;Automatisch generierte Beschreibung">
            <a:extLst>
              <a:ext uri="{FF2B5EF4-FFF2-40B4-BE49-F238E27FC236}">
                <a16:creationId xmlns:a16="http://schemas.microsoft.com/office/drawing/2014/main" id="{DFA9B88F-BD78-C508-6DC8-9784E2BB4530}"/>
              </a:ext>
            </a:extLst>
          </p:cNvPr>
          <p:cNvPicPr>
            <a:picLocks noChangeAspect="1"/>
          </p:cNvPicPr>
          <p:nvPr/>
        </p:nvPicPr>
        <p:blipFill rotWithShape="1">
          <a:blip r:embed="rId2">
            <a:extLst>
              <a:ext uri="{28A0092B-C50C-407E-A947-70E740481C1C}">
                <a14:useLocalDpi xmlns:a14="http://schemas.microsoft.com/office/drawing/2010/main" val="0"/>
              </a:ext>
            </a:extLst>
          </a:blip>
          <a:srcRect b="27668"/>
          <a:stretch/>
        </p:blipFill>
        <p:spPr>
          <a:xfrm>
            <a:off x="3080521" y="1242616"/>
            <a:ext cx="6030957" cy="2936242"/>
          </a:xfrm>
          <a:prstGeom prst="rect">
            <a:avLst/>
          </a:prstGeom>
        </p:spPr>
      </p:pic>
      <p:sp>
        <p:nvSpPr>
          <p:cNvPr id="4" name="Foliennummernplatzhalter 3">
            <a:extLst>
              <a:ext uri="{FF2B5EF4-FFF2-40B4-BE49-F238E27FC236}">
                <a16:creationId xmlns:a16="http://schemas.microsoft.com/office/drawing/2014/main" id="{557D226B-B300-0187-19C8-A0DBDAD8E407}"/>
              </a:ext>
            </a:extLst>
          </p:cNvPr>
          <p:cNvSpPr>
            <a:spLocks noGrp="1"/>
          </p:cNvSpPr>
          <p:nvPr>
            <p:ph type="sldNum" sz="quarter" idx="12"/>
          </p:nvPr>
        </p:nvSpPr>
        <p:spPr>
          <a:xfrm>
            <a:off x="11560121" y="3138985"/>
            <a:ext cx="545911" cy="580029"/>
          </a:xfrm>
        </p:spPr>
        <p:txBody>
          <a:bodyPr>
            <a:normAutofit/>
          </a:bodyPr>
          <a:lstStyle/>
          <a:p>
            <a:pPr>
              <a:spcAft>
                <a:spcPts val="600"/>
              </a:spcAft>
            </a:pPr>
            <a:fld id="{9D4AEF59-F28E-467C-9EA3-92D1CFAD475A}" type="slidenum">
              <a:rPr lang="en-US" smtClean="0"/>
              <a:pPr>
                <a:spcAft>
                  <a:spcPts val="600"/>
                </a:spcAft>
              </a:pPr>
              <a:t>1</a:t>
            </a:fld>
            <a:endParaRPr lang="en-US"/>
          </a:p>
        </p:txBody>
      </p:sp>
      <p:pic>
        <p:nvPicPr>
          <p:cNvPr id="6" name="Grafik 5" descr="Ein Bild, das Schrift, Grafiken, Logo, Text enthält.&#10;&#10;Automatisch generierte Beschreibung">
            <a:extLst>
              <a:ext uri="{FF2B5EF4-FFF2-40B4-BE49-F238E27FC236}">
                <a16:creationId xmlns:a16="http://schemas.microsoft.com/office/drawing/2014/main" id="{020A6F62-6A78-0557-184D-DAE0DAFB99C0}"/>
              </a:ext>
            </a:extLst>
          </p:cNvPr>
          <p:cNvPicPr>
            <a:picLocks noChangeAspect="1"/>
          </p:cNvPicPr>
          <p:nvPr/>
        </p:nvPicPr>
        <p:blipFill>
          <a:blip r:embed="rId3"/>
          <a:stretch>
            <a:fillRect/>
          </a:stretch>
        </p:blipFill>
        <p:spPr>
          <a:xfrm>
            <a:off x="10262482" y="397098"/>
            <a:ext cx="1118443" cy="204372"/>
          </a:xfrm>
          <a:prstGeom prst="rect">
            <a:avLst/>
          </a:prstGeom>
        </p:spPr>
      </p:pic>
      <p:pic>
        <p:nvPicPr>
          <p:cNvPr id="7" name="Grafik 6" descr="Ein Bild, das Text, Screenshot, Symbol, Schrift enthält.&#10;&#10;Automatisch generierte Beschreibung">
            <a:extLst>
              <a:ext uri="{FF2B5EF4-FFF2-40B4-BE49-F238E27FC236}">
                <a16:creationId xmlns:a16="http://schemas.microsoft.com/office/drawing/2014/main" id="{83D1AF4C-B592-FEAE-9291-093239362D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80925" y="214013"/>
            <a:ext cx="603449" cy="611406"/>
          </a:xfrm>
          <a:prstGeom prst="rect">
            <a:avLst/>
          </a:prstGeom>
        </p:spPr>
      </p:pic>
      <p:pic>
        <p:nvPicPr>
          <p:cNvPr id="8" name="Grafik 7">
            <a:extLst>
              <a:ext uri="{FF2B5EF4-FFF2-40B4-BE49-F238E27FC236}">
                <a16:creationId xmlns:a16="http://schemas.microsoft.com/office/drawing/2014/main" id="{7F248BD9-0B55-EF34-93D9-2426C887A53D}"/>
              </a:ext>
            </a:extLst>
          </p:cNvPr>
          <p:cNvPicPr>
            <a:picLocks noChangeAspect="1"/>
          </p:cNvPicPr>
          <p:nvPr/>
        </p:nvPicPr>
        <p:blipFill>
          <a:blip r:embed="rId5"/>
          <a:stretch>
            <a:fillRect/>
          </a:stretch>
        </p:blipFill>
        <p:spPr>
          <a:xfrm>
            <a:off x="9188267" y="310086"/>
            <a:ext cx="1118443" cy="378395"/>
          </a:xfrm>
          <a:prstGeom prst="rect">
            <a:avLst/>
          </a:prstGeom>
        </p:spPr>
      </p:pic>
      <p:sp>
        <p:nvSpPr>
          <p:cNvPr id="10" name="Titel 1">
            <a:extLst>
              <a:ext uri="{FF2B5EF4-FFF2-40B4-BE49-F238E27FC236}">
                <a16:creationId xmlns:a16="http://schemas.microsoft.com/office/drawing/2014/main" id="{A100856A-9831-5A3F-8CEE-198774AE4A25}"/>
              </a:ext>
            </a:extLst>
          </p:cNvPr>
          <p:cNvSpPr txBox="1">
            <a:spLocks/>
          </p:cNvSpPr>
          <p:nvPr/>
        </p:nvSpPr>
        <p:spPr>
          <a:xfrm>
            <a:off x="5792491" y="1938903"/>
            <a:ext cx="2309388" cy="807104"/>
          </a:xfrm>
          <a:prstGeom prst="rect">
            <a:avLst/>
          </a:prstGeom>
        </p:spPr>
        <p:txBody>
          <a:bodyPr vert="horz" lIns="91440" tIns="45720" rIns="91440" bIns="45720" rtlCol="0" anchor="b">
            <a:normAutofit/>
          </a:bodyPr>
          <a:lstStyle>
            <a:lvl1pPr algn="ctr"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a:lstStyle>
          <a:p>
            <a:r>
              <a:rPr lang="de-DE" dirty="0">
                <a:solidFill>
                  <a:schemeClr val="bg1"/>
                </a:solidFill>
                <a:latin typeface="Adobe Garamond Pro" panose="02020502060506020403" pitchFamily="18" charset="0"/>
              </a:rPr>
              <a:t>Phase 1</a:t>
            </a:r>
            <a:endParaRPr lang="de-AT" dirty="0">
              <a:solidFill>
                <a:schemeClr val="bg1"/>
              </a:solidFill>
              <a:latin typeface="Adobe Garamond Pro" panose="02020502060506020403" pitchFamily="18" charset="0"/>
            </a:endParaRPr>
          </a:p>
        </p:txBody>
      </p:sp>
    </p:spTree>
    <p:extLst>
      <p:ext uri="{BB962C8B-B14F-4D97-AF65-F5344CB8AC3E}">
        <p14:creationId xmlns:p14="http://schemas.microsoft.com/office/powerpoint/2010/main" val="77197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hteck 37">
            <a:extLst>
              <a:ext uri="{FF2B5EF4-FFF2-40B4-BE49-F238E27FC236}">
                <a16:creationId xmlns:a16="http://schemas.microsoft.com/office/drawing/2014/main" id="{6AC830D2-61BC-6733-E78D-CA687C27D8BC}"/>
              </a:ext>
            </a:extLst>
          </p:cNvPr>
          <p:cNvSpPr/>
          <p:nvPr/>
        </p:nvSpPr>
        <p:spPr>
          <a:xfrm>
            <a:off x="6464635" y="3429000"/>
            <a:ext cx="2934546" cy="2594806"/>
          </a:xfrm>
          <a:prstGeom prst="rect">
            <a:avLst/>
          </a:prstGeom>
          <a:solidFill>
            <a:schemeClr val="bg1"/>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a:extLst>
              <a:ext uri="{FF2B5EF4-FFF2-40B4-BE49-F238E27FC236}">
                <a16:creationId xmlns:a16="http://schemas.microsoft.com/office/drawing/2014/main" id="{FB35F02E-6DC2-0D1C-40C2-D7451F30180C}"/>
              </a:ext>
            </a:extLst>
          </p:cNvPr>
          <p:cNvSpPr>
            <a:spLocks noGrp="1"/>
          </p:cNvSpPr>
          <p:nvPr>
            <p:ph type="title"/>
          </p:nvPr>
        </p:nvSpPr>
        <p:spPr>
          <a:xfrm>
            <a:off x="1062038" y="207818"/>
            <a:ext cx="4325210" cy="1928813"/>
          </a:xfrm>
        </p:spPr>
        <p:txBody>
          <a:bodyPr>
            <a:normAutofit/>
          </a:bodyPr>
          <a:lstStyle/>
          <a:p>
            <a:r>
              <a:rPr lang="de-DE" sz="2000" dirty="0"/>
              <a:t>Arbeitsblatt für Schüler/innen </a:t>
            </a:r>
            <a:br>
              <a:rPr lang="de-DE" sz="1800" dirty="0"/>
            </a:br>
            <a:endParaRPr lang="de-AT" sz="1800" dirty="0"/>
          </a:p>
        </p:txBody>
      </p:sp>
      <p:sp>
        <p:nvSpPr>
          <p:cNvPr id="4" name="Textplatzhalter 3">
            <a:extLst>
              <a:ext uri="{FF2B5EF4-FFF2-40B4-BE49-F238E27FC236}">
                <a16:creationId xmlns:a16="http://schemas.microsoft.com/office/drawing/2014/main" id="{D21FCEAF-D076-A80E-D4E8-B6E3D4549831}"/>
              </a:ext>
            </a:extLst>
          </p:cNvPr>
          <p:cNvSpPr>
            <a:spLocks noGrp="1"/>
          </p:cNvSpPr>
          <p:nvPr>
            <p:ph type="body" sz="half" idx="2"/>
          </p:nvPr>
        </p:nvSpPr>
        <p:spPr>
          <a:xfrm>
            <a:off x="1062038" y="2136631"/>
            <a:ext cx="4226058" cy="4014787"/>
          </a:xfrm>
        </p:spPr>
        <p:txBody>
          <a:bodyPr>
            <a:normAutofit lnSpcReduction="10000"/>
          </a:bodyPr>
          <a:lstStyle/>
          <a:p>
            <a:r>
              <a:rPr lang="de-DE" dirty="0"/>
              <a:t>Berufliche Entwicklung mit Europass: Mach den nächsten Schritt!</a:t>
            </a:r>
          </a:p>
          <a:p>
            <a:r>
              <a:rPr lang="de-DE" dirty="0"/>
              <a:t>Im Moment beschäftigen dich Fragen wie: Wer bin ich, welche Ausbildung passt zu mir und was möchte ich später arbeiten? In diesem Lernmodul erfährst du, warum berufliche Entwicklung wichtig ist und wie dir die Erstellung deines Europass-Profils dabei helfen kann.</a:t>
            </a:r>
          </a:p>
          <a:p>
            <a:r>
              <a:rPr lang="de-DE" dirty="0"/>
              <a:t>Die Europass-Plattform </a:t>
            </a:r>
            <a:r>
              <a:rPr lang="de-DE" i="1" dirty="0">
                <a:solidFill>
                  <a:srgbClr val="FFC000"/>
                </a:solidFill>
                <a:hlinkClick r:id="rId2">
                  <a:extLst>
                    <a:ext uri="{A12FA001-AC4F-418D-AE19-62706E023703}">
                      <ahyp:hlinkClr xmlns:ahyp="http://schemas.microsoft.com/office/drawing/2018/hyperlinkcolor" val="tx"/>
                    </a:ext>
                  </a:extLst>
                </a:hlinkClick>
              </a:rPr>
              <a:t>www.europass.eu</a:t>
            </a:r>
            <a:r>
              <a:rPr lang="de-DE" i="1" dirty="0">
                <a:solidFill>
                  <a:srgbClr val="FFC000"/>
                </a:solidFill>
              </a:rPr>
              <a:t> </a:t>
            </a:r>
            <a:r>
              <a:rPr lang="de-DE" dirty="0"/>
              <a:t>ist deine europäische Plattform für dein berufliches Profil. Als Schüler/in kannst du dein Europass-Profil als Portfolio nutzen, um deine (internationalen) Karrierechancen zu erhöhen. Außerdem erhältst du Tipps für die Erstellung von Bewerbungsunterlagen.</a:t>
            </a:r>
            <a:endParaRPr lang="de-AT" dirty="0"/>
          </a:p>
        </p:txBody>
      </p:sp>
      <p:sp>
        <p:nvSpPr>
          <p:cNvPr id="5" name="Foliennummernplatzhalter 4">
            <a:extLst>
              <a:ext uri="{FF2B5EF4-FFF2-40B4-BE49-F238E27FC236}">
                <a16:creationId xmlns:a16="http://schemas.microsoft.com/office/drawing/2014/main" id="{B1F27A33-2FD6-5C19-01AA-E2224D59C2F6}"/>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4AEF59-F28E-467C-9EA3-92D1CFAD475A}" type="slidenum">
              <a:rPr kumimoji="0" lang="en-US" sz="1600" b="0" i="0" u="none" strike="noStrike" kern="1200" cap="none" spc="0" normalizeH="0" baseline="0" noProof="0" smtClean="0">
                <a:ln>
                  <a:noFill/>
                </a:ln>
                <a:solidFill>
                  <a:prstClr val="black">
                    <a:lumMod val="85000"/>
                    <a:lumOff val="15000"/>
                  </a:prstClr>
                </a:solidFill>
                <a:effectLst/>
                <a:uLnTx/>
                <a:uFillTx/>
                <a:latin typeface="Bembo"/>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a:ln>
                <a:noFill/>
              </a:ln>
              <a:solidFill>
                <a:prstClr val="black">
                  <a:lumMod val="85000"/>
                  <a:lumOff val="15000"/>
                </a:prstClr>
              </a:solidFill>
              <a:effectLst/>
              <a:uLnTx/>
              <a:uFillTx/>
              <a:latin typeface="Bembo"/>
              <a:ea typeface="+mn-ea"/>
              <a:cs typeface="+mn-cs"/>
            </a:endParaRPr>
          </a:p>
        </p:txBody>
      </p:sp>
      <p:sp>
        <p:nvSpPr>
          <p:cNvPr id="8" name="Textfeld 7">
            <a:extLst>
              <a:ext uri="{FF2B5EF4-FFF2-40B4-BE49-F238E27FC236}">
                <a16:creationId xmlns:a16="http://schemas.microsoft.com/office/drawing/2014/main" id="{14136971-0BC3-99DB-6A69-272E1CD5F71E}"/>
              </a:ext>
            </a:extLst>
          </p:cNvPr>
          <p:cNvSpPr txBox="1"/>
          <p:nvPr/>
        </p:nvSpPr>
        <p:spPr>
          <a:xfrm>
            <a:off x="5869458" y="834194"/>
            <a:ext cx="4325210" cy="240065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Das Lernmodul Europass wird Dir dabei, mehr über deine beruflichen Möglichkeiten zu erfahren und wie dir die Europass-Plattform dabei helfen kann.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Das Modul ist in drei Teile gegliedert:</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Orientierung: Meine berufliche Entwicklung und Europass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Erkunden und Vertiefen: Mein Europass-Profil</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de-DE"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Bewerbungsphase</a:t>
            </a:r>
            <a:endParaRPr kumimoji="0" lang="de-AT" sz="15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endParaRPr>
          </a:p>
        </p:txBody>
      </p:sp>
      <p:sp>
        <p:nvSpPr>
          <p:cNvPr id="10" name="Textfeld 9">
            <a:extLst>
              <a:ext uri="{FF2B5EF4-FFF2-40B4-BE49-F238E27FC236}">
                <a16:creationId xmlns:a16="http://schemas.microsoft.com/office/drawing/2014/main" id="{A250182D-B884-0D32-5833-F77AEAFBAA65}"/>
              </a:ext>
            </a:extLst>
          </p:cNvPr>
          <p:cNvSpPr txBox="1"/>
          <p:nvPr/>
        </p:nvSpPr>
        <p:spPr>
          <a:xfrm>
            <a:off x="6464635" y="6082767"/>
            <a:ext cx="3420695" cy="307777"/>
          </a:xfrm>
          <a:prstGeom prst="rect">
            <a:avLst/>
          </a:prstGeom>
          <a:solidFill>
            <a:schemeClr val="bg1"/>
          </a:solidFill>
          <a:ln>
            <a:solidFill>
              <a:schemeClr val="bg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none" spc="0" normalizeH="0" baseline="0" noProof="0" dirty="0">
                <a:ln>
                  <a:noFill/>
                </a:ln>
                <a:solidFill>
                  <a:srgbClr val="FFC000"/>
                </a:solidFill>
                <a:effectLst/>
                <a:uLnTx/>
                <a:uFillTx/>
                <a:latin typeface="Bembo"/>
                <a:ea typeface="+mn-ea"/>
                <a:cs typeface="+mn-cs"/>
                <a:hlinkClick r:id="rId3">
                  <a:extLst>
                    <a:ext uri="{A12FA001-AC4F-418D-AE19-62706E023703}">
                      <ahyp:hlinkClr xmlns:ahyp="http://schemas.microsoft.com/office/drawing/2018/hyperlinkcolor" val="tx"/>
                    </a:ext>
                  </a:extLst>
                </a:hlinkClick>
              </a:rPr>
              <a:t>Trailer: Mach den nächsten Schritt! - YouTube</a:t>
            </a:r>
            <a:endParaRPr kumimoji="0" lang="de-AT" sz="1400" b="1" i="0" u="none" strike="noStrike" kern="1200" cap="none" spc="0" normalizeH="0" baseline="0" noProof="0" dirty="0">
              <a:ln>
                <a:noFill/>
              </a:ln>
              <a:solidFill>
                <a:srgbClr val="FFC000"/>
              </a:solidFill>
              <a:effectLst/>
              <a:uLnTx/>
              <a:uFillTx/>
              <a:latin typeface="Bembo"/>
              <a:ea typeface="+mn-ea"/>
              <a:cs typeface="+mn-cs"/>
            </a:endParaRPr>
          </a:p>
        </p:txBody>
      </p:sp>
      <p:pic>
        <p:nvPicPr>
          <p:cNvPr id="9" name="Grafik 8">
            <a:extLst>
              <a:ext uri="{FF2B5EF4-FFF2-40B4-BE49-F238E27FC236}">
                <a16:creationId xmlns:a16="http://schemas.microsoft.com/office/drawing/2014/main" id="{840E3133-8CD4-4B22-7009-7A0B88D555D7}"/>
              </a:ext>
            </a:extLst>
          </p:cNvPr>
          <p:cNvPicPr>
            <a:picLocks noChangeAspect="1"/>
          </p:cNvPicPr>
          <p:nvPr/>
        </p:nvPicPr>
        <p:blipFill>
          <a:blip r:embed="rId4"/>
          <a:stretch>
            <a:fillRect/>
          </a:stretch>
        </p:blipFill>
        <p:spPr>
          <a:xfrm>
            <a:off x="6568828" y="3570748"/>
            <a:ext cx="2726159" cy="2311309"/>
          </a:xfrm>
          <a:prstGeom prst="rect">
            <a:avLst/>
          </a:prstGeom>
        </p:spPr>
      </p:pic>
    </p:spTree>
    <p:extLst>
      <p:ext uri="{BB962C8B-B14F-4D97-AF65-F5344CB8AC3E}">
        <p14:creationId xmlns:p14="http://schemas.microsoft.com/office/powerpoint/2010/main" val="248110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F84480-BEFC-5869-0DBE-C89F1D3F8A0F}"/>
              </a:ext>
            </a:extLst>
          </p:cNvPr>
          <p:cNvSpPr>
            <a:spLocks noGrp="1"/>
          </p:cNvSpPr>
          <p:nvPr>
            <p:ph type="title"/>
          </p:nvPr>
        </p:nvSpPr>
        <p:spPr>
          <a:xfrm>
            <a:off x="209285" y="124753"/>
            <a:ext cx="5653545" cy="1566085"/>
          </a:xfrm>
        </p:spPr>
        <p:txBody>
          <a:bodyPr>
            <a:noAutofit/>
          </a:bodyPr>
          <a:lstStyle/>
          <a:p>
            <a:r>
              <a:rPr lang="de-DE" sz="2000" dirty="0"/>
              <a:t>Arbeitsblatt Phase1: Orientierung über meine berufliche Entwicklung und den Europass</a:t>
            </a:r>
            <a:endParaRPr lang="de-AT" sz="2000" dirty="0"/>
          </a:p>
        </p:txBody>
      </p:sp>
      <p:sp>
        <p:nvSpPr>
          <p:cNvPr id="4" name="Textplatzhalter 3">
            <a:extLst>
              <a:ext uri="{FF2B5EF4-FFF2-40B4-BE49-F238E27FC236}">
                <a16:creationId xmlns:a16="http://schemas.microsoft.com/office/drawing/2014/main" id="{A3C80D24-199C-B8BD-85FA-20CB69D1A4A7}"/>
              </a:ext>
            </a:extLst>
          </p:cNvPr>
          <p:cNvSpPr>
            <a:spLocks noGrp="1"/>
          </p:cNvSpPr>
          <p:nvPr>
            <p:ph type="body" sz="half" idx="2"/>
          </p:nvPr>
        </p:nvSpPr>
        <p:spPr>
          <a:xfrm>
            <a:off x="602218" y="1711620"/>
            <a:ext cx="4780274" cy="4014787"/>
          </a:xfrm>
        </p:spPr>
        <p:txBody>
          <a:bodyPr>
            <a:noAutofit/>
          </a:bodyPr>
          <a:lstStyle/>
          <a:p>
            <a:r>
              <a:rPr lang="de-DE" b="1" dirty="0"/>
              <a:t>Aufgabe 1.1. - Meine Eigenschaften:</a:t>
            </a:r>
          </a:p>
          <a:p>
            <a:endParaRPr lang="de-DE" b="1" dirty="0"/>
          </a:p>
          <a:p>
            <a:pPr marL="285750" indent="-285750">
              <a:lnSpc>
                <a:spcPct val="120000"/>
              </a:lnSpc>
              <a:spcBef>
                <a:spcPts val="0"/>
              </a:spcBef>
              <a:buFont typeface="Arial" panose="020B0604020202020204" pitchFamily="34" charset="0"/>
              <a:buChar char="•"/>
            </a:pPr>
            <a:r>
              <a:rPr lang="de-DE" dirty="0"/>
              <a:t>Arbeitet in Zweiergruppen</a:t>
            </a:r>
          </a:p>
          <a:p>
            <a:pPr marL="285750" indent="-285750">
              <a:lnSpc>
                <a:spcPct val="120000"/>
              </a:lnSpc>
              <a:spcBef>
                <a:spcPts val="0"/>
              </a:spcBef>
              <a:buFont typeface="Arial" panose="020B0604020202020204" pitchFamily="34" charset="0"/>
              <a:buChar char="•"/>
            </a:pPr>
            <a:r>
              <a:rPr lang="de-DE" dirty="0"/>
              <a:t>Schreibt eure Antworten auf das Arbeitsblatt.</a:t>
            </a:r>
          </a:p>
          <a:p>
            <a:r>
              <a:rPr lang="de-DE" dirty="0"/>
              <a:t>Überlegt euch positive Eigenschaften übereinander und schreibt diese auf. Fallen euch nicht direkt drei Eigenschaften ein? Denkt darüber nach was deine Mitschüler/innen auszeichnet und dann, wie ihr dieses Merkmal zu einer positiven Eigenschaft zusammenfassen könnt. </a:t>
            </a:r>
          </a:p>
          <a:p>
            <a:r>
              <a:rPr lang="de-DE" dirty="0"/>
              <a:t>Kommt Emir zum Beispiel nie zu spät in die Schule morgens, dann wäre eine seiner positiven Eigenschaften Pünktlichkeit. Oder ist Lisa besonders gut in Kunst, dann wäre eine Eigenschaft zum Beispiel Kreativität. Weitere Eigenschaften wären zum Beispiel jemand ist zuverlässig, arbeitet gerne im Team, hat viele Einfälle, ist fleißig, ist kommunikativ, hilfsbereit und so weiter..</a:t>
            </a:r>
            <a:endParaRPr lang="de-AT" dirty="0"/>
          </a:p>
        </p:txBody>
      </p:sp>
      <p:sp>
        <p:nvSpPr>
          <p:cNvPr id="5" name="Foliennummernplatzhalter 4">
            <a:extLst>
              <a:ext uri="{FF2B5EF4-FFF2-40B4-BE49-F238E27FC236}">
                <a16:creationId xmlns:a16="http://schemas.microsoft.com/office/drawing/2014/main" id="{0540FFCE-384F-E124-BB5D-F4FD4779DAA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4AEF59-F28E-467C-9EA3-92D1CFAD475A}" type="slidenum">
              <a:rPr kumimoji="0" lang="en-US" sz="1600" b="0" i="0" u="none" strike="noStrike" kern="1200" cap="none" spc="0" normalizeH="0" baseline="0" noProof="0" smtClean="0">
                <a:ln>
                  <a:noFill/>
                </a:ln>
                <a:solidFill>
                  <a:prstClr val="black">
                    <a:lumMod val="85000"/>
                    <a:lumOff val="15000"/>
                  </a:prstClr>
                </a:solidFill>
                <a:effectLst/>
                <a:uLnTx/>
                <a:uFillTx/>
                <a:latin typeface="Bembo"/>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a:ln>
                <a:noFill/>
              </a:ln>
              <a:solidFill>
                <a:prstClr val="black">
                  <a:lumMod val="85000"/>
                  <a:lumOff val="15000"/>
                </a:prstClr>
              </a:solidFill>
              <a:effectLst/>
              <a:uLnTx/>
              <a:uFillTx/>
              <a:latin typeface="Bembo"/>
              <a:ea typeface="+mn-ea"/>
              <a:cs typeface="+mn-cs"/>
            </a:endParaRPr>
          </a:p>
        </p:txBody>
      </p:sp>
      <p:sp>
        <p:nvSpPr>
          <p:cNvPr id="16" name="Textplatzhalter 3">
            <a:extLst>
              <a:ext uri="{FF2B5EF4-FFF2-40B4-BE49-F238E27FC236}">
                <a16:creationId xmlns:a16="http://schemas.microsoft.com/office/drawing/2014/main" id="{DF6B8317-27FD-F549-2D76-86C7415D2F86}"/>
              </a:ext>
            </a:extLst>
          </p:cNvPr>
          <p:cNvSpPr txBox="1">
            <a:spLocks/>
          </p:cNvSpPr>
          <p:nvPr/>
        </p:nvSpPr>
        <p:spPr>
          <a:xfrm>
            <a:off x="5783360" y="3428999"/>
            <a:ext cx="4452997" cy="4014787"/>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SzPct val="80000"/>
              <a:buFont typeface="Arial" panose="020B0604020202020204" pitchFamily="34" charset="0"/>
              <a:buNone/>
              <a:defRPr sz="1600" kern="1200" spc="50" baseline="0">
                <a:solidFill>
                  <a:schemeClr val="tx1">
                    <a:lumMod val="85000"/>
                    <a:lumOff val="15000"/>
                  </a:schemeClr>
                </a:solidFill>
                <a:latin typeface="+mn-lt"/>
                <a:ea typeface="Batang" panose="02030600000101010101" pitchFamily="18" charset="-127"/>
                <a:cs typeface="+mn-cs"/>
              </a:defRPr>
            </a:lvl1pPr>
            <a:lvl2pPr marL="457200"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2pPr>
            <a:lvl3pPr marL="914400" indent="0" algn="l" defTabSz="914400" rtl="0" eaLnBrk="1" latinLnBrk="0" hangingPunct="1">
              <a:lnSpc>
                <a:spcPct val="100000"/>
              </a:lnSpc>
              <a:spcBef>
                <a:spcPts val="500"/>
              </a:spcBef>
              <a:buSzPct val="80000"/>
              <a:buFont typeface="Arial" panose="020B0604020202020204" pitchFamily="34" charset="0"/>
              <a:buNone/>
              <a:defRPr sz="1200" kern="1200" spc="50" baseline="0">
                <a:solidFill>
                  <a:schemeClr val="tx1">
                    <a:lumMod val="85000"/>
                    <a:lumOff val="15000"/>
                  </a:schemeClr>
                </a:solidFill>
                <a:latin typeface="+mn-lt"/>
                <a:ea typeface="Batang" panose="02030600000101010101" pitchFamily="18" charset="-127"/>
                <a:cs typeface="+mn-cs"/>
              </a:defRPr>
            </a:lvl3pPr>
            <a:lvl4pPr marL="1371600" indent="0" algn="l" defTabSz="914400" rtl="0" eaLnBrk="1" latinLnBrk="0" hangingPunct="1">
              <a:lnSpc>
                <a:spcPct val="100000"/>
              </a:lnSpc>
              <a:spcBef>
                <a:spcPts val="500"/>
              </a:spcBef>
              <a:buFontTx/>
              <a:buNone/>
              <a:defRPr sz="1000" kern="1200" spc="50" baseline="0">
                <a:solidFill>
                  <a:schemeClr val="tx1">
                    <a:lumMod val="85000"/>
                    <a:lumOff val="15000"/>
                  </a:schemeClr>
                </a:solidFill>
                <a:latin typeface="+mn-lt"/>
                <a:ea typeface="Batang" panose="02030600000101010101" pitchFamily="18" charset="-127"/>
                <a:cs typeface="+mn-cs"/>
              </a:defRPr>
            </a:lvl4pPr>
            <a:lvl5pPr marL="1828800" indent="0" algn="l" defTabSz="914400" rtl="0" eaLnBrk="1" latinLnBrk="0" hangingPunct="1">
              <a:lnSpc>
                <a:spcPct val="100000"/>
              </a:lnSpc>
              <a:spcBef>
                <a:spcPts val="500"/>
              </a:spcBef>
              <a:buSzPct val="80000"/>
              <a:buFont typeface="Arial" panose="020B0604020202020204" pitchFamily="34" charset="0"/>
              <a:buNone/>
              <a:defRPr sz="1000" kern="1200" spc="50" baseline="0">
                <a:solidFill>
                  <a:schemeClr val="tx1">
                    <a:lumMod val="85000"/>
                    <a:lumOff val="15000"/>
                  </a:schemeClr>
                </a:solidFill>
                <a:latin typeface="+mn-lt"/>
                <a:ea typeface="Batang" panose="02030600000101010101" pitchFamily="18" charset="-12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Schreibe die 3 wichtigsten Eigenschaften auf, die von deinen Mitschüler/innen genannt wurden.</a:t>
            </a: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endPar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endParaRP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 1.  ____________________________</a:t>
            </a: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endPar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endParaRP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 2.  ____________________________</a:t>
            </a: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endPar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endParaRPr>
          </a:p>
          <a:p>
            <a:pPr marL="0" marR="0" lvl="0" indent="0" algn="l" defTabSz="914400" rtl="0" eaLnBrk="1" fontAlgn="auto" latinLnBrk="0" hangingPunct="1">
              <a:lnSpc>
                <a:spcPct val="100000"/>
              </a:lnSpc>
              <a:spcBef>
                <a:spcPts val="1000"/>
              </a:spcBef>
              <a:spcAft>
                <a:spcPts val="0"/>
              </a:spcAft>
              <a:buClrTx/>
              <a:buSzPct val="80000"/>
              <a:buFont typeface="Arial" panose="020B0604020202020204" pitchFamily="34" charset="0"/>
              <a:buNone/>
              <a:tabLst/>
              <a:defRPr/>
            </a:pPr>
            <a:r>
              <a:rPr kumimoji="0" lang="de-DE"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rPr>
              <a:t> 3.  ____________________________</a:t>
            </a:r>
            <a:endParaRPr kumimoji="0" lang="de-AT" sz="1600" b="0" i="0" u="none" strike="noStrike" kern="1200" cap="none" spc="50" normalizeH="0" baseline="0" noProof="0" dirty="0">
              <a:ln>
                <a:noFill/>
              </a:ln>
              <a:solidFill>
                <a:prstClr val="black">
                  <a:lumMod val="85000"/>
                  <a:lumOff val="15000"/>
                </a:prstClr>
              </a:solidFill>
              <a:effectLst/>
              <a:uLnTx/>
              <a:uFillTx/>
              <a:latin typeface="Bembo"/>
              <a:ea typeface="Batang" panose="02030600000101010101" pitchFamily="18" charset="-127"/>
              <a:cs typeface="+mn-cs"/>
            </a:endParaRPr>
          </a:p>
        </p:txBody>
      </p:sp>
      <p:pic>
        <p:nvPicPr>
          <p:cNvPr id="19" name="Grafik 18">
            <a:extLst>
              <a:ext uri="{FF2B5EF4-FFF2-40B4-BE49-F238E27FC236}">
                <a16:creationId xmlns:a16="http://schemas.microsoft.com/office/drawing/2014/main" id="{FD3AA9A7-E4E1-507E-FC59-AA109841B4F4}"/>
              </a:ext>
            </a:extLst>
          </p:cNvPr>
          <p:cNvPicPr>
            <a:picLocks noChangeAspect="1"/>
          </p:cNvPicPr>
          <p:nvPr/>
        </p:nvPicPr>
        <p:blipFill>
          <a:blip r:embed="rId2"/>
          <a:stretch>
            <a:fillRect/>
          </a:stretch>
        </p:blipFill>
        <p:spPr>
          <a:xfrm>
            <a:off x="6580910" y="609414"/>
            <a:ext cx="2857899" cy="2667372"/>
          </a:xfrm>
          <a:prstGeom prst="rect">
            <a:avLst/>
          </a:prstGeom>
        </p:spPr>
      </p:pic>
    </p:spTree>
    <p:extLst>
      <p:ext uri="{BB962C8B-B14F-4D97-AF65-F5344CB8AC3E}">
        <p14:creationId xmlns:p14="http://schemas.microsoft.com/office/powerpoint/2010/main" val="194957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A3C80D24-199C-B8BD-85FA-20CB69D1A4A7}"/>
              </a:ext>
            </a:extLst>
          </p:cNvPr>
          <p:cNvSpPr>
            <a:spLocks noGrp="1"/>
          </p:cNvSpPr>
          <p:nvPr>
            <p:ph type="body" sz="half" idx="2"/>
          </p:nvPr>
        </p:nvSpPr>
        <p:spPr>
          <a:xfrm>
            <a:off x="826784" y="669261"/>
            <a:ext cx="5100290" cy="5627629"/>
          </a:xfrm>
        </p:spPr>
        <p:txBody>
          <a:bodyPr>
            <a:normAutofit fontScale="77500" lnSpcReduction="20000"/>
          </a:bodyPr>
          <a:lstStyle/>
          <a:p>
            <a:r>
              <a:rPr lang="de-DE" sz="2200" b="1" dirty="0"/>
              <a:t>Aufgabe 1.2. – Verstehe wer du bist:</a:t>
            </a:r>
          </a:p>
          <a:p>
            <a:endParaRPr lang="de-DE" sz="2200" b="1" dirty="0"/>
          </a:p>
          <a:p>
            <a:pPr marL="285750" indent="-285750">
              <a:lnSpc>
                <a:spcPct val="120000"/>
              </a:lnSpc>
              <a:spcBef>
                <a:spcPts val="0"/>
              </a:spcBef>
              <a:buFont typeface="Arial" panose="020B0604020202020204" pitchFamily="34" charset="0"/>
              <a:buChar char="•"/>
            </a:pPr>
            <a:r>
              <a:rPr lang="de-DE" sz="2200" dirty="0"/>
              <a:t>Einzelarbeit</a:t>
            </a:r>
          </a:p>
          <a:p>
            <a:pPr marL="285750" indent="-285750">
              <a:lnSpc>
                <a:spcPct val="120000"/>
              </a:lnSpc>
              <a:spcBef>
                <a:spcPts val="0"/>
              </a:spcBef>
              <a:buFont typeface="Arial" panose="020B0604020202020204" pitchFamily="34" charset="0"/>
              <a:buChar char="•"/>
            </a:pPr>
            <a:r>
              <a:rPr lang="de-DE" sz="2200" dirty="0"/>
              <a:t>Schreibt eure Antworten auf das Arbeitsblatt.</a:t>
            </a:r>
          </a:p>
          <a:p>
            <a:r>
              <a:rPr lang="de-DE" sz="2200" dirty="0"/>
              <a:t>Überall sammelt man Erfahrungen, die zu den eigenen Interessen beitragen können. Um in die Zukunft zu blicken, um den nächsten Schritt in Ihrer Karriere zu machen, ist es auch wichtig, innezuhalten und zurückzublicken. Wer bist du und wie kannst du das zeigen? </a:t>
            </a:r>
          </a:p>
          <a:p>
            <a:r>
              <a:rPr lang="de-DE" sz="2200" dirty="0"/>
              <a:t>Aufgabe: Auf der rechten Seite siehst du einen Kreis mit Fragen, fülle die Fragen aus, um mehr darüber zu erfahren, wer du bist und was deine Interessen sind.</a:t>
            </a:r>
          </a:p>
          <a:p>
            <a:pPr marL="285750" indent="-285750">
              <a:buFont typeface="Arial" panose="020B0604020202020204" pitchFamily="34" charset="0"/>
              <a:buChar char="•"/>
            </a:pPr>
            <a:r>
              <a:rPr lang="de-DE" sz="2200" dirty="0"/>
              <a:t>Was magst du und was magst du nicht?</a:t>
            </a:r>
          </a:p>
          <a:p>
            <a:pPr marL="285750" indent="-285750">
              <a:buFont typeface="Arial" panose="020B0604020202020204" pitchFamily="34" charset="0"/>
              <a:buChar char="•"/>
            </a:pPr>
            <a:r>
              <a:rPr lang="de-DE" sz="2200" dirty="0"/>
              <a:t>Welche Erfahrung konntest du bereits machen?</a:t>
            </a:r>
          </a:p>
          <a:p>
            <a:pPr marL="285750" indent="-285750">
              <a:buFont typeface="Arial" panose="020B0604020202020204" pitchFamily="34" charset="0"/>
              <a:buChar char="•"/>
            </a:pPr>
            <a:r>
              <a:rPr lang="de-DE" sz="2200" dirty="0"/>
              <a:t>Warum und was hat dir daran gefallen/ nicht gefallen?</a:t>
            </a:r>
          </a:p>
          <a:p>
            <a:pPr marL="285750" indent="-285750">
              <a:buFont typeface="Arial" panose="020B0604020202020204" pitchFamily="34" charset="0"/>
              <a:buChar char="•"/>
            </a:pPr>
            <a:r>
              <a:rPr lang="de-DE" sz="2200" dirty="0"/>
              <a:t>Womit würdest du später gerne etwas anfangen?</a:t>
            </a:r>
          </a:p>
          <a:p>
            <a:pPr marL="285750" indent="-285750">
              <a:buFont typeface="Arial" panose="020B0604020202020204" pitchFamily="34" charset="0"/>
              <a:buChar char="•"/>
            </a:pPr>
            <a:r>
              <a:rPr lang="de-DE" sz="2200" dirty="0"/>
              <a:t>Kannst du deine Fähigkeiten beschreiben, die du durch Freiwilligenarbeit, Online-Lernen, Hobbys oder deinen Nebenjob erworben hast?</a:t>
            </a:r>
          </a:p>
          <a:p>
            <a:pPr marL="285750" indent="-285750">
              <a:buFontTx/>
              <a:buChar char="-"/>
            </a:pPr>
            <a:endParaRPr lang="de-AT" dirty="0"/>
          </a:p>
        </p:txBody>
      </p:sp>
      <p:sp>
        <p:nvSpPr>
          <p:cNvPr id="5" name="Foliennummernplatzhalter 4">
            <a:extLst>
              <a:ext uri="{FF2B5EF4-FFF2-40B4-BE49-F238E27FC236}">
                <a16:creationId xmlns:a16="http://schemas.microsoft.com/office/drawing/2014/main" id="{0540FFCE-384F-E124-BB5D-F4FD4779DAA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D4AEF59-F28E-467C-9EA3-92D1CFAD475A}" type="slidenum">
              <a:rPr kumimoji="0" lang="en-US" sz="1600" b="0" i="0" u="none" strike="noStrike" kern="1200" cap="none" spc="0" normalizeH="0" baseline="0" noProof="0" smtClean="0">
                <a:ln>
                  <a:noFill/>
                </a:ln>
                <a:solidFill>
                  <a:prstClr val="black">
                    <a:lumMod val="85000"/>
                    <a:lumOff val="15000"/>
                  </a:prstClr>
                </a:solidFill>
                <a:effectLst/>
                <a:uLnTx/>
                <a:uFillTx/>
                <a:latin typeface="Bembo"/>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prstClr val="black">
                  <a:lumMod val="85000"/>
                  <a:lumOff val="15000"/>
                </a:prstClr>
              </a:solidFill>
              <a:effectLst/>
              <a:uLnTx/>
              <a:uFillTx/>
              <a:latin typeface="Bembo"/>
              <a:ea typeface="+mn-ea"/>
              <a:cs typeface="+mn-cs"/>
            </a:endParaRPr>
          </a:p>
        </p:txBody>
      </p:sp>
      <p:sp>
        <p:nvSpPr>
          <p:cNvPr id="13" name="Textfeld 12">
            <a:extLst>
              <a:ext uri="{FF2B5EF4-FFF2-40B4-BE49-F238E27FC236}">
                <a16:creationId xmlns:a16="http://schemas.microsoft.com/office/drawing/2014/main" id="{68CE327C-146A-EBC8-725E-6480F7C995BB}"/>
              </a:ext>
            </a:extLst>
          </p:cNvPr>
          <p:cNvSpPr txBox="1"/>
          <p:nvPr/>
        </p:nvSpPr>
        <p:spPr>
          <a:xfrm>
            <a:off x="5927074" y="1464781"/>
            <a:ext cx="4395730" cy="64633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800" b="0" i="0" u="none" strike="noStrike" kern="1200" cap="none" spc="0" normalizeH="0" baseline="0" noProof="0" dirty="0">
              <a:ln>
                <a:noFill/>
              </a:ln>
              <a:solidFill>
                <a:prstClr val="black"/>
              </a:solidFill>
              <a:effectLst/>
              <a:uLnTx/>
              <a:uFillTx/>
              <a:latin typeface="Bembo"/>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de-DE" sz="1800" b="0" i="0" u="none" strike="noStrike" kern="1200" cap="none" spc="0" normalizeH="0" baseline="0" noProof="0" dirty="0">
              <a:ln>
                <a:noFill/>
              </a:ln>
              <a:solidFill>
                <a:prstClr val="black"/>
              </a:solidFill>
              <a:effectLst/>
              <a:uLnTx/>
              <a:uFillTx/>
              <a:latin typeface="Bembo"/>
              <a:ea typeface="+mn-ea"/>
              <a:cs typeface="+mn-cs"/>
            </a:endParaRPr>
          </a:p>
        </p:txBody>
      </p:sp>
      <p:pic>
        <p:nvPicPr>
          <p:cNvPr id="10" name="Grafik 9">
            <a:extLst>
              <a:ext uri="{FF2B5EF4-FFF2-40B4-BE49-F238E27FC236}">
                <a16:creationId xmlns:a16="http://schemas.microsoft.com/office/drawing/2014/main" id="{960803EE-FB1B-3F2F-58BE-E313BFA05984}"/>
              </a:ext>
            </a:extLst>
          </p:cNvPr>
          <p:cNvPicPr>
            <a:picLocks noChangeAspect="1"/>
          </p:cNvPicPr>
          <p:nvPr/>
        </p:nvPicPr>
        <p:blipFill>
          <a:blip r:embed="rId2"/>
          <a:stretch>
            <a:fillRect/>
          </a:stretch>
        </p:blipFill>
        <p:spPr>
          <a:xfrm>
            <a:off x="6264928" y="999941"/>
            <a:ext cx="4576996" cy="4393278"/>
          </a:xfrm>
          <a:prstGeom prst="rect">
            <a:avLst/>
          </a:prstGeom>
        </p:spPr>
      </p:pic>
    </p:spTree>
    <p:extLst>
      <p:ext uri="{BB962C8B-B14F-4D97-AF65-F5344CB8AC3E}">
        <p14:creationId xmlns:p14="http://schemas.microsoft.com/office/powerpoint/2010/main" val="3987421144"/>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0</TotalTime>
  <Words>495</Words>
  <Application>Microsoft Office PowerPoint</Application>
  <PresentationFormat>Breitbild</PresentationFormat>
  <Paragraphs>43</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Adobe Garamond Pro</vt:lpstr>
      <vt:lpstr>Arial</vt:lpstr>
      <vt:lpstr>Bembo</vt:lpstr>
      <vt:lpstr>ArchiveVTI</vt:lpstr>
      <vt:lpstr>Arbeitsblatt für Schüler/innen</vt:lpstr>
      <vt:lpstr>Arbeitsblatt für Schüler/innen  </vt:lpstr>
      <vt:lpstr>Arbeitsblatt Phase1: Orientierung über meine berufliche Entwicklung und den Europass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Fank, Carola</dc:creator>
  <cp:lastModifiedBy>Fank, Carola</cp:lastModifiedBy>
  <cp:revision>5</cp:revision>
  <dcterms:created xsi:type="dcterms:W3CDTF">2023-08-22T08:04:57Z</dcterms:created>
  <dcterms:modified xsi:type="dcterms:W3CDTF">2023-12-04T09:08:51Z</dcterms:modified>
</cp:coreProperties>
</file>